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64" r:id="rId2"/>
    <p:sldId id="262" r:id="rId3"/>
    <p:sldId id="323" r:id="rId4"/>
    <p:sldId id="308" r:id="rId5"/>
    <p:sldId id="317" r:id="rId6"/>
    <p:sldId id="316" r:id="rId7"/>
    <p:sldId id="283" r:id="rId8"/>
    <p:sldId id="305" r:id="rId9"/>
    <p:sldId id="321" r:id="rId10"/>
    <p:sldId id="322" r:id="rId11"/>
    <p:sldId id="296" r:id="rId12"/>
    <p:sldId id="273" r:id="rId13"/>
    <p:sldId id="327" r:id="rId14"/>
    <p:sldId id="324" r:id="rId15"/>
    <p:sldId id="325" r:id="rId16"/>
    <p:sldId id="326" r:id="rId17"/>
    <p:sldId id="300" r:id="rId18"/>
    <p:sldId id="301" r:id="rId19"/>
    <p:sldId id="31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160">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ri Shilat" initials="MS" lastIdx="20" clrIdx="0">
    <p:extLst>
      <p:ext uri="{19B8F6BF-5375-455C-9EA6-DF929625EA0E}">
        <p15:presenceInfo xmlns:p15="http://schemas.microsoft.com/office/powerpoint/2012/main" userId="S-1-5-21-143744227-174999600-642189945-19616" providerId="AD"/>
      </p:ext>
    </p:extLst>
  </p:cmAuthor>
  <p:cmAuthor id="2" name="Ronit Soen" initials="RS" lastIdx="4" clrIdx="1">
    <p:extLst>
      <p:ext uri="{19B8F6BF-5375-455C-9EA6-DF929625EA0E}">
        <p15:presenceInfo xmlns:p15="http://schemas.microsoft.com/office/powerpoint/2012/main" userId="S-1-5-21-143744227-174999600-642189945-8196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E1F0FF"/>
    <a:srgbClr val="004A8D"/>
    <a:srgbClr val="298FD1"/>
    <a:srgbClr val="302E45"/>
    <a:srgbClr val="EC008C"/>
    <a:srgbClr val="F58C7E"/>
    <a:srgbClr val="F067A6"/>
    <a:srgbClr val="B4B0BA"/>
    <a:srgbClr val="F9AF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סגנון ביניים 2 - הדגשה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סגנון בהיר 2 - הדגשה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118" autoAdjust="0"/>
    <p:restoredTop sz="94703" autoAdjust="0"/>
  </p:normalViewPr>
  <p:slideViewPr>
    <p:cSldViewPr snapToGrid="0" showGuides="1">
      <p:cViewPr varScale="1">
        <p:scale>
          <a:sx n="70" d="100"/>
          <a:sy n="70" d="100"/>
        </p:scale>
        <p:origin x="200" y="86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124" d="100"/>
          <a:sy n="124" d="100"/>
        </p:scale>
        <p:origin x="495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646816" cy="458787"/>
          </a:xfrm>
          <a:prstGeom prst="rect">
            <a:avLst/>
          </a:prstGeom>
        </p:spPr>
        <p:txBody>
          <a:bodyPr vert="horz" lIns="91440" tIns="45720" rIns="91440" bIns="45720" rtlCol="0" anchor="t"/>
          <a:lstStyle>
            <a:lvl1pPr algn="r">
              <a:defRPr sz="1200"/>
            </a:lvl1pPr>
          </a:lstStyle>
          <a:p>
            <a:fld id="{31C06EA9-5B09-4754-A303-3A3F0FC820EB}" type="slidenum">
              <a:rPr lang="en-US" smtClean="0">
                <a:latin typeface="Calibri" panose="020F0502020204030204" pitchFamily="34" charset="0"/>
                <a:cs typeface="Calibri" panose="020F0502020204030204" pitchFamily="34" charset="0"/>
              </a:rPr>
              <a:t>‹#›</a:t>
            </a:fld>
            <a:endParaRPr lang="en-US">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5A971AAC-6C7F-49EA-858F-6EAF79CF60E9}"/>
              </a:ext>
            </a:extLst>
          </p:cNvPr>
          <p:cNvSpPr txBox="1"/>
          <p:nvPr/>
        </p:nvSpPr>
        <p:spPr>
          <a:xfrm>
            <a:off x="422994" y="8685213"/>
            <a:ext cx="1228143" cy="276999"/>
          </a:xfrm>
          <a:prstGeom prst="rect">
            <a:avLst/>
          </a:prstGeom>
          <a:noFill/>
        </p:spPr>
        <p:txBody>
          <a:bodyPr wrap="square" rtlCol="0">
            <a:spAutoFit/>
          </a:bodyPr>
          <a:lstStyle/>
          <a:p>
            <a:pPr lvl="0"/>
            <a:r>
              <a:rPr lang="en-US" sz="1200" dirty="0">
                <a:solidFill>
                  <a:schemeClr val="tx2"/>
                </a:solidFill>
              </a:rPr>
              <a:t>© ETSI 2018</a:t>
            </a:r>
            <a:endParaRPr lang="he-IL" sz="1200" dirty="0">
              <a:solidFill>
                <a:schemeClr val="tx2"/>
              </a:solidFill>
            </a:endParaRPr>
          </a:p>
        </p:txBody>
      </p:sp>
    </p:spTree>
    <p:extLst>
      <p:ext uri="{BB962C8B-B14F-4D97-AF65-F5344CB8AC3E}">
        <p14:creationId xmlns:p14="http://schemas.microsoft.com/office/powerpoint/2010/main" val="858876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4">
            <a:extLst>
              <a:ext uri="{FF2B5EF4-FFF2-40B4-BE49-F238E27FC236}">
                <a16:creationId xmlns:a16="http://schemas.microsoft.com/office/drawing/2014/main" id="{3C6A86D3-EC4B-4CF0-BE59-F74CA7A04FF6}"/>
              </a:ext>
            </a:extLst>
          </p:cNvPr>
          <p:cNvSpPr>
            <a:spLocks noGrp="1"/>
          </p:cNvSpPr>
          <p:nvPr>
            <p:ph type="sldNum" sz="quarter" idx="5"/>
          </p:nvPr>
        </p:nvSpPr>
        <p:spPr>
          <a:xfrm>
            <a:off x="3884613" y="8685213"/>
            <a:ext cx="2646816" cy="458787"/>
          </a:xfrm>
          <a:prstGeom prst="rect">
            <a:avLst/>
          </a:prstGeom>
        </p:spPr>
        <p:txBody>
          <a:bodyPr vert="horz" lIns="91440" tIns="45720" rIns="91440" bIns="45720" rtlCol="0" anchor="t"/>
          <a:lstStyle>
            <a:lvl1pPr algn="r">
              <a:defRPr sz="1200">
                <a:solidFill>
                  <a:schemeClr val="tx1"/>
                </a:solidFill>
                <a:latin typeface="+mn-lt"/>
              </a:defRPr>
            </a:lvl1pPr>
          </a:lstStyle>
          <a:p>
            <a:fld id="{31C06EA9-5B09-4754-A303-3A3F0FC820EB}" type="slidenum">
              <a:rPr lang="en-US" smtClean="0">
                <a:cs typeface="Tahoma" panose="020B0604030504040204" pitchFamily="34" charset="0"/>
              </a:rPr>
              <a:pPr/>
              <a:t>‹#›</a:t>
            </a:fld>
            <a:endParaRPr lang="en-US">
              <a:cs typeface="Tahoma" panose="020B0604030504040204" pitchFamily="34" charset="0"/>
            </a:endParaRPr>
          </a:p>
        </p:txBody>
      </p:sp>
      <p:sp>
        <p:nvSpPr>
          <p:cNvPr id="39" name="TextBox 38">
            <a:extLst>
              <a:ext uri="{FF2B5EF4-FFF2-40B4-BE49-F238E27FC236}">
                <a16:creationId xmlns:a16="http://schemas.microsoft.com/office/drawing/2014/main" id="{E8E6141E-71BE-4E31-A161-E99910D93714}"/>
              </a:ext>
            </a:extLst>
          </p:cNvPr>
          <p:cNvSpPr txBox="1"/>
          <p:nvPr/>
        </p:nvSpPr>
        <p:spPr>
          <a:xfrm>
            <a:off x="422994" y="8685213"/>
            <a:ext cx="1228143" cy="276999"/>
          </a:xfrm>
          <a:prstGeom prst="rect">
            <a:avLst/>
          </a:prstGeom>
          <a:noFill/>
        </p:spPr>
        <p:txBody>
          <a:bodyPr wrap="square" rtlCol="0">
            <a:spAutoFit/>
          </a:bodyPr>
          <a:lstStyle/>
          <a:p>
            <a:pPr lvl="0"/>
            <a:r>
              <a:rPr lang="en-US" sz="1200" dirty="0">
                <a:solidFill>
                  <a:schemeClr val="tx2"/>
                </a:solidFill>
              </a:rPr>
              <a:t>© ETSI 2018</a:t>
            </a:r>
            <a:endParaRPr lang="he-IL" sz="1200" dirty="0">
              <a:solidFill>
                <a:schemeClr val="tx2"/>
              </a:solidFill>
            </a:endParaRPr>
          </a:p>
        </p:txBody>
      </p:sp>
    </p:spTree>
    <p:extLst>
      <p:ext uri="{BB962C8B-B14F-4D97-AF65-F5344CB8AC3E}">
        <p14:creationId xmlns:p14="http://schemas.microsoft.com/office/powerpoint/2010/main" val="1062171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Tahoma" panose="020B0604030504040204" pitchFamily="34" charset="0"/>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Tahoma" panose="020B0604030504040204" pitchFamily="34" charset="0"/>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Tahoma" panose="020B0604030504040204" pitchFamily="34" charset="0"/>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Tahoma" panose="020B0604030504040204" pitchFamily="34" charset="0"/>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Tahom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1</a:t>
            </a:fld>
            <a:endParaRPr lang="en-US">
              <a:cs typeface="Tahoma" panose="020B0604030504040204" pitchFamily="34" charset="0"/>
            </a:endParaRPr>
          </a:p>
        </p:txBody>
      </p:sp>
    </p:spTree>
    <p:extLst>
      <p:ext uri="{BB962C8B-B14F-4D97-AF65-F5344CB8AC3E}">
        <p14:creationId xmlns:p14="http://schemas.microsoft.com/office/powerpoint/2010/main" val="3815454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SLAs are programmed as smart contract. This way smart contracts' inherent properties enable accountable and automated SLAs.</a:t>
            </a:r>
          </a:p>
          <a:p>
            <a:endParaRPr lang="en-US" dirty="0"/>
          </a:p>
          <a:p>
            <a:r>
              <a:rPr lang="en-US" dirty="0"/>
              <a:t>because smart contracts are transparent - which means that all the parties of ledger keep a copy of the contract the enable trustworthy service agreement and record-keeping</a:t>
            </a:r>
          </a:p>
          <a:p>
            <a:endParaRPr lang="en-US" dirty="0"/>
          </a:p>
          <a:p>
            <a:r>
              <a:rPr lang="en-US" dirty="0"/>
              <a:t>smart contracts - once they are installed they are self-executable means automated payment for </a:t>
            </a:r>
            <a:r>
              <a:rPr lang="en-US" dirty="0" err="1"/>
              <a:t>penalities</a:t>
            </a:r>
            <a:endParaRPr lang="en-US" dirty="0"/>
          </a:p>
          <a:p>
            <a:endParaRPr lang="en-US" dirty="0"/>
          </a:p>
          <a:p>
            <a:r>
              <a:rPr lang="en-US" dirty="0"/>
              <a:t>and immutability because smart contracts are immutable no service agreement tampering is possible </a:t>
            </a:r>
          </a:p>
        </p:txBody>
      </p:sp>
      <p:sp>
        <p:nvSpPr>
          <p:cNvPr id="4" name="Slide Number Placeholder 3"/>
          <p:cNvSpPr>
            <a:spLocks noGrp="1"/>
          </p:cNvSpPr>
          <p:nvPr>
            <p:ph type="sldNum" sz="quarter" idx="5"/>
          </p:nvPr>
        </p:nvSpPr>
        <p:spPr/>
        <p:txBody>
          <a:bodyPr/>
          <a:lstStyle/>
          <a:p>
            <a:fld id="{4CED2356-F8F9-4840-95D1-6308EAC523B8}" type="slidenum">
              <a:rPr lang="en-US" smtClean="0"/>
              <a:t>11</a:t>
            </a:fld>
            <a:endParaRPr lang="en-US"/>
          </a:p>
        </p:txBody>
      </p:sp>
    </p:spTree>
    <p:extLst>
      <p:ext uri="{BB962C8B-B14F-4D97-AF65-F5344CB8AC3E}">
        <p14:creationId xmlns:p14="http://schemas.microsoft.com/office/powerpoint/2010/main" val="1243340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question is can smart contracts be adopted as service contracts or service level agreement. We already know that the smart contracts are software codes and they take time to deploy and execute, so we installed around 2000 contracts on the Ethereum </a:t>
            </a:r>
            <a:r>
              <a:rPr lang="en-US" dirty="0" err="1"/>
              <a:t>Ropsten</a:t>
            </a:r>
            <a:r>
              <a:rPr lang="en-US" dirty="0"/>
              <a:t> </a:t>
            </a:r>
            <a:r>
              <a:rPr lang="en-US" dirty="0" err="1"/>
              <a:t>testnet</a:t>
            </a:r>
            <a:r>
              <a:rPr lang="en-US" dirty="0"/>
              <a:t>, and measured the deployment and </a:t>
            </a:r>
            <a:r>
              <a:rPr lang="en-US" dirty="0" err="1"/>
              <a:t>exeuction</a:t>
            </a:r>
            <a:r>
              <a:rPr lang="en-US" dirty="0"/>
              <a:t> time. In this analysis it took around 18 s to deploy a contract 16 sec to invoke it.</a:t>
            </a:r>
          </a:p>
        </p:txBody>
      </p:sp>
      <p:sp>
        <p:nvSpPr>
          <p:cNvPr id="4" name="Slide Number Placeholder 3"/>
          <p:cNvSpPr>
            <a:spLocks noGrp="1"/>
          </p:cNvSpPr>
          <p:nvPr>
            <p:ph type="sldNum" sz="quarter" idx="5"/>
          </p:nvPr>
        </p:nvSpPr>
        <p:spPr/>
        <p:txBody>
          <a:bodyPr/>
          <a:lstStyle/>
          <a:p>
            <a:fld id="{4CED2356-F8F9-4840-95D1-6308EAC523B8}" type="slidenum">
              <a:rPr lang="en-US" smtClean="0"/>
              <a:t>12</a:t>
            </a:fld>
            <a:endParaRPr lang="en-US"/>
          </a:p>
        </p:txBody>
      </p:sp>
    </p:spTree>
    <p:extLst>
      <p:ext uri="{BB962C8B-B14F-4D97-AF65-F5344CB8AC3E}">
        <p14:creationId xmlns:p14="http://schemas.microsoft.com/office/powerpoint/2010/main" val="2045579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note, lets discuss the work we have done in ISG PDL, for the standardization of smart contracts in our WI PDL-004</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13</a:t>
            </a:fld>
            <a:endParaRPr lang="en-US">
              <a:cs typeface="Tahoma" panose="020B0604030504040204" pitchFamily="34" charset="0"/>
            </a:endParaRPr>
          </a:p>
        </p:txBody>
      </p:sp>
    </p:spTree>
    <p:extLst>
      <p:ext uri="{BB962C8B-B14F-4D97-AF65-F5344CB8AC3E}">
        <p14:creationId xmlns:p14="http://schemas.microsoft.com/office/powerpoint/2010/main" val="161967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is mentioned earlier, that smart contracts are immutable, this means if there is any mistake in programming smart contract, it is recorded forever, so we discuss a smart contract life cycle in the group report. This life cycle has three main phases planning phase, coding and testing phase and deployment and execution phase. The idea is to check and verify smart contract at every step before the deployment. One important thing here is the last step of the termination – smart contracts can be on the ledger forever so it is important that they are destroyed after they </a:t>
            </a:r>
            <a:r>
              <a:rPr lang="en-US" dirty="0" err="1"/>
              <a:t>fufil</a:t>
            </a:r>
            <a:r>
              <a:rPr lang="en-US" dirty="0"/>
              <a:t> their purpose. And with this motivation we also outline two reference architectures for smart contracts.</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14</a:t>
            </a:fld>
            <a:endParaRPr lang="en-US">
              <a:cs typeface="Tahoma" panose="020B0604030504040204" pitchFamily="34" charset="0"/>
            </a:endParaRPr>
          </a:p>
        </p:txBody>
      </p:sp>
    </p:spTree>
    <p:extLst>
      <p:ext uri="{BB962C8B-B14F-4D97-AF65-F5344CB8AC3E}">
        <p14:creationId xmlns:p14="http://schemas.microsoft.com/office/powerpoint/2010/main" val="4081403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 the first one - the data is input by external oracles through an API. </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15</a:t>
            </a:fld>
            <a:endParaRPr lang="en-US">
              <a:cs typeface="Tahoma" panose="020B0604030504040204" pitchFamily="34" charset="0"/>
            </a:endParaRPr>
          </a:p>
        </p:txBody>
      </p:sp>
    </p:spTree>
    <p:extLst>
      <p:ext uri="{BB962C8B-B14F-4D97-AF65-F5344CB8AC3E}">
        <p14:creationId xmlns:p14="http://schemas.microsoft.com/office/powerpoint/2010/main" val="3676748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the second one another smart contract injects the data to the smart contract. Also node a timer in the contract which ensures that the contract is terminated after a certain time. </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16</a:t>
            </a:fld>
            <a:endParaRPr lang="en-US">
              <a:cs typeface="Tahoma" panose="020B0604030504040204" pitchFamily="34" charset="0"/>
            </a:endParaRPr>
          </a:p>
        </p:txBody>
      </p:sp>
    </p:spTree>
    <p:extLst>
      <p:ext uri="{BB962C8B-B14F-4D97-AF65-F5344CB8AC3E}">
        <p14:creationId xmlns:p14="http://schemas.microsoft.com/office/powerpoint/2010/main" val="3764774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this architectures I would like to conclude today’s talk and</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17</a:t>
            </a:fld>
            <a:endParaRPr lang="en-US">
              <a:cs typeface="Tahoma" panose="020B0604030504040204" pitchFamily="34" charset="0"/>
            </a:endParaRPr>
          </a:p>
        </p:txBody>
      </p:sp>
    </p:spTree>
    <p:extLst>
      <p:ext uri="{BB962C8B-B14F-4D97-AF65-F5344CB8AC3E}">
        <p14:creationId xmlns:p14="http://schemas.microsoft.com/office/powerpoint/2010/main" val="2619191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18</a:t>
            </a:fld>
            <a:endParaRPr lang="en-US">
              <a:cs typeface="Tahoma" panose="020B0604030504040204" pitchFamily="34" charset="0"/>
            </a:endParaRPr>
          </a:p>
        </p:txBody>
      </p:sp>
    </p:spTree>
    <p:extLst>
      <p:ext uri="{BB962C8B-B14F-4D97-AF65-F5344CB8AC3E}">
        <p14:creationId xmlns:p14="http://schemas.microsoft.com/office/powerpoint/2010/main" val="67727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our last slide – with some links about our ISG. </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19</a:t>
            </a:fld>
            <a:endParaRPr lang="en-US">
              <a:cs typeface="Tahoma" panose="020B0604030504040204" pitchFamily="34" charset="0"/>
            </a:endParaRPr>
          </a:p>
        </p:txBody>
      </p:sp>
    </p:spTree>
    <p:extLst>
      <p:ext uri="{BB962C8B-B14F-4D97-AF65-F5344CB8AC3E}">
        <p14:creationId xmlns:p14="http://schemas.microsoft.com/office/powerpoint/2010/main" val="159908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introduction of our group what we are doing in ETSI PDL. And then move on introduction to smart contracts, Smart contracts and IoT and then smart contract standardization at ISG PDL</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2</a:t>
            </a:fld>
            <a:endParaRPr lang="en-US">
              <a:cs typeface="Tahoma" panose="020B0604030504040204" pitchFamily="34" charset="0"/>
            </a:endParaRPr>
          </a:p>
        </p:txBody>
      </p:sp>
    </p:spTree>
    <p:extLst>
      <p:ext uri="{BB962C8B-B14F-4D97-AF65-F5344CB8AC3E}">
        <p14:creationId xmlns:p14="http://schemas.microsoft.com/office/powerpoint/2010/main" val="1489900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goal of this is ISG is to provide the foundations for the operations of permissioned distributed ledgers - in which create an open eco system of industrial solutions which is deployable by different sectors.</a:t>
            </a:r>
          </a:p>
          <a:p>
            <a:endParaRPr lang="en-US" dirty="0"/>
          </a:p>
          <a:p>
            <a:r>
              <a:rPr lang="en-US" dirty="0"/>
              <a:t>2) And to foster the application of the technology and define a set of well-known open operational mechanisms.</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4</a:t>
            </a:fld>
            <a:endParaRPr lang="en-US">
              <a:cs typeface="Tahoma" panose="020B0604030504040204" pitchFamily="34" charset="0"/>
            </a:endParaRPr>
          </a:p>
        </p:txBody>
      </p:sp>
    </p:spTree>
    <p:extLst>
      <p:ext uri="{BB962C8B-B14F-4D97-AF65-F5344CB8AC3E}">
        <p14:creationId xmlns:p14="http://schemas.microsoft.com/office/powerpoint/2010/main" val="1034241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program we have 10 work items, out of 3 are already published and one is close to publication. So we have 6 are ongoing WIs in which </a:t>
            </a:r>
            <a:r>
              <a:rPr lang="en-US" dirty="0" err="1"/>
              <a:t>PoC</a:t>
            </a:r>
            <a:r>
              <a:rPr lang="en-US" dirty="0"/>
              <a:t> framework </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5</a:t>
            </a:fld>
            <a:endParaRPr lang="en-US">
              <a:cs typeface="Tahoma" panose="020B0604030504040204" pitchFamily="34" charset="0"/>
            </a:endParaRPr>
          </a:p>
        </p:txBody>
      </p:sp>
    </p:spTree>
    <p:extLst>
      <p:ext uri="{BB962C8B-B14F-4D97-AF65-F5344CB8AC3E}">
        <p14:creationId xmlns:p14="http://schemas.microsoft.com/office/powerpoint/2010/main" val="2645406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Inter-ledger interoperability</a:t>
            </a:r>
          </a:p>
          <a:p>
            <a:endParaRPr lang="en-US" dirty="0"/>
          </a:p>
          <a:p>
            <a:r>
              <a:rPr lang="en-US" dirty="0"/>
              <a:t>Research landscape</a:t>
            </a:r>
          </a:p>
          <a:p>
            <a:endParaRPr lang="en-US" dirty="0"/>
          </a:p>
          <a:p>
            <a:r>
              <a:rPr lang="en-US" dirty="0"/>
              <a:t>Pdl research and innovation landscape</a:t>
            </a:r>
          </a:p>
          <a:p>
            <a:endParaRPr lang="en-US" dirty="0"/>
          </a:p>
          <a:p>
            <a:r>
              <a:rPr lang="en-US" dirty="0"/>
              <a:t>Federated data management</a:t>
            </a:r>
          </a:p>
          <a:p>
            <a:r>
              <a:rPr lang="en-US" dirty="0"/>
              <a:t>PDL operations in offline mode</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6</a:t>
            </a:fld>
            <a:endParaRPr lang="en-US">
              <a:cs typeface="Tahoma" panose="020B0604030504040204" pitchFamily="34" charset="0"/>
            </a:endParaRPr>
          </a:p>
        </p:txBody>
      </p:sp>
    </p:spTree>
    <p:extLst>
      <p:ext uri="{BB962C8B-B14F-4D97-AF65-F5344CB8AC3E}">
        <p14:creationId xmlns:p14="http://schemas.microsoft.com/office/powerpoint/2010/main" val="385183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 to smart contract -  a brief introduction of smart contracts </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7</a:t>
            </a:fld>
            <a:endParaRPr lang="en-US">
              <a:cs typeface="Tahoma" panose="020B0604030504040204" pitchFamily="34" charset="0"/>
            </a:endParaRPr>
          </a:p>
        </p:txBody>
      </p:sp>
    </p:spTree>
    <p:extLst>
      <p:ext uri="{BB962C8B-B14F-4D97-AF65-F5344CB8AC3E}">
        <p14:creationId xmlns:p14="http://schemas.microsoft.com/office/powerpoint/2010/main" val="2268541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contracts are software code, they are installed on permissioned distributed ledgers, PDLs or permissioned distributed ledgers are immutable data structure in which node keeps a copy of the same ledger. Because smart contracts are installed on the PDL, they inherit the properties of the PDLs. 1) Immutability – this means when the contract is installed it cannot be changed or amended 2) auto-executable – means they can be trigged by a software condition without any human intervention and 3) they are transparent means that every participant of the ledger keep a copy of the ledger.</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8</a:t>
            </a:fld>
            <a:endParaRPr lang="en-US">
              <a:cs typeface="Tahoma" panose="020B0604030504040204" pitchFamily="34" charset="0"/>
            </a:endParaRPr>
          </a:p>
        </p:txBody>
      </p:sp>
    </p:spTree>
    <p:extLst>
      <p:ext uri="{BB962C8B-B14F-4D97-AF65-F5344CB8AC3E}">
        <p14:creationId xmlns:p14="http://schemas.microsoft.com/office/powerpoint/2010/main" val="250372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why smart contract are important for future IoT</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9</a:t>
            </a:fld>
            <a:endParaRPr lang="en-US">
              <a:cs typeface="Tahoma" panose="020B0604030504040204" pitchFamily="34" charset="0"/>
            </a:endParaRPr>
          </a:p>
        </p:txBody>
      </p:sp>
    </p:spTree>
    <p:extLst>
      <p:ext uri="{BB962C8B-B14F-4D97-AF65-F5344CB8AC3E}">
        <p14:creationId xmlns:p14="http://schemas.microsoft.com/office/powerpoint/2010/main" val="387592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millions of IoTs are already deployed in the world and we see huge diversity in the applications of IoTs. But to adopt IoTs for life relying applications certain requirements are important</a:t>
            </a:r>
          </a:p>
          <a:p>
            <a:endParaRPr lang="en-US" dirty="0"/>
          </a:p>
          <a:p>
            <a:r>
              <a:rPr lang="en-US" dirty="0"/>
              <a:t>1) An operator of an autonomous vehicle would like service </a:t>
            </a:r>
            <a:r>
              <a:rPr lang="en-US" dirty="0" err="1"/>
              <a:t>availablity</a:t>
            </a:r>
            <a:r>
              <a:rPr lang="en-US" dirty="0"/>
              <a:t> from the source to the destination. Because if there is service drop on the way, the vehicle cannot get the navigation data and may be lost.</a:t>
            </a:r>
          </a:p>
          <a:p>
            <a:r>
              <a:rPr lang="en-US" dirty="0"/>
              <a:t>2) A surgeon  who might be sitting miles a part conducting a remote surgery would ensure that all the health sensors used during the surgery  provide timely data.</a:t>
            </a:r>
          </a:p>
          <a:p>
            <a:endParaRPr lang="en-US" dirty="0"/>
          </a:p>
          <a:p>
            <a:r>
              <a:rPr lang="en-US" dirty="0"/>
              <a:t>3) But not all services need low-latency connection such as electricity meters - and the customers may choose to get service contract with not super-fast and super-</a:t>
            </a:r>
            <a:r>
              <a:rPr lang="en-US" dirty="0" err="1"/>
              <a:t>relible</a:t>
            </a:r>
            <a:r>
              <a:rPr lang="en-US" dirty="0"/>
              <a:t> network quality.</a:t>
            </a:r>
          </a:p>
          <a:p>
            <a:endParaRPr lang="en-US" dirty="0"/>
          </a:p>
          <a:p>
            <a:r>
              <a:rPr lang="en-US" dirty="0"/>
              <a:t>So we can say that for IoT application the key requirements are SLA guarantee, if an operator commits for a service contract, it should be honored, 2) accountability – when an SLA is agreed then any violation to this SLA should be accountable - the contractual system should be pinpoint exactly why the violation happened and which party was responsible for this and 3</a:t>
            </a:r>
            <a:r>
              <a:rPr lang="en-US" baseline="30000" dirty="0"/>
              <a:t>rd</a:t>
            </a:r>
            <a:r>
              <a:rPr lang="en-US" dirty="0"/>
              <a:t> is the flexibility of the contract, this means the customer should be able to network service as per their requirements and for certain duration only. </a:t>
            </a:r>
          </a:p>
        </p:txBody>
      </p:sp>
      <p:sp>
        <p:nvSpPr>
          <p:cNvPr id="4" name="Slide Number Placeholder 3"/>
          <p:cNvSpPr>
            <a:spLocks noGrp="1"/>
          </p:cNvSpPr>
          <p:nvPr>
            <p:ph type="sldNum" sz="quarter" idx="5"/>
          </p:nvPr>
        </p:nvSpPr>
        <p:spPr/>
        <p:txBody>
          <a:bodyPr/>
          <a:lstStyle/>
          <a:p>
            <a:fld id="{31C06EA9-5B09-4754-A303-3A3F0FC820EB}" type="slidenum">
              <a:rPr lang="en-US" smtClean="0">
                <a:cs typeface="Tahoma" panose="020B0604030504040204" pitchFamily="34" charset="0"/>
              </a:rPr>
              <a:pPr/>
              <a:t>10</a:t>
            </a:fld>
            <a:endParaRPr lang="en-US">
              <a:cs typeface="Tahoma" panose="020B0604030504040204" pitchFamily="34" charset="0"/>
            </a:endParaRPr>
          </a:p>
        </p:txBody>
      </p:sp>
    </p:spTree>
    <p:extLst>
      <p:ext uri="{BB962C8B-B14F-4D97-AF65-F5344CB8AC3E}">
        <p14:creationId xmlns:p14="http://schemas.microsoft.com/office/powerpoint/2010/main" val="1293304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Cover Slide">
    <p:bg>
      <p:bgPr>
        <a:solidFill>
          <a:schemeClr val="bg2"/>
        </a:solid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72A564D-06A5-4EFE-B38B-6D6BE06ECA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2549"/>
            <a:ext cx="12192000" cy="1856941"/>
          </a:xfrm>
          <a:prstGeom prst="rect">
            <a:avLst/>
          </a:prstGeom>
        </p:spPr>
      </p:pic>
      <p:pic>
        <p:nvPicPr>
          <p:cNvPr id="3" name="תמונה 2" descr="תמונה שמכילה אובייקט&#10;&#10;תיאור שנוצר ברמת מהימנות גבוהה">
            <a:extLst>
              <a:ext uri="{FF2B5EF4-FFF2-40B4-BE49-F238E27FC236}">
                <a16:creationId xmlns:a16="http://schemas.microsoft.com/office/drawing/2014/main" id="{07CFF163-8B1C-47C8-BBE1-D23B5B2E5D6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09760" y="389002"/>
            <a:ext cx="7800815" cy="1025635"/>
          </a:xfrm>
          <a:prstGeom prst="rect">
            <a:avLst/>
          </a:prstGeom>
        </p:spPr>
      </p:pic>
      <p:sp>
        <p:nvSpPr>
          <p:cNvPr id="125" name="מציין מיקום טקסט 46">
            <a:extLst>
              <a:ext uri="{FF2B5EF4-FFF2-40B4-BE49-F238E27FC236}">
                <a16:creationId xmlns:a16="http://schemas.microsoft.com/office/drawing/2014/main" id="{5FD01500-B874-4ED1-BA77-137138AC7113}"/>
              </a:ext>
            </a:extLst>
          </p:cNvPr>
          <p:cNvSpPr>
            <a:spLocks noGrp="1"/>
          </p:cNvSpPr>
          <p:nvPr>
            <p:ph type="body" sz="quarter" idx="16" hasCustomPrompt="1"/>
          </p:nvPr>
        </p:nvSpPr>
        <p:spPr>
          <a:xfrm>
            <a:off x="5047315" y="5945551"/>
            <a:ext cx="2037913" cy="360000"/>
          </a:xfrm>
        </p:spPr>
        <p:txBody>
          <a:bodyPr>
            <a:noAutofit/>
          </a:bodyPr>
          <a:lstStyle>
            <a:lvl1pPr algn="ctr">
              <a:spcBef>
                <a:spcPts val="0"/>
              </a:spcBef>
              <a:defRPr sz="2000" b="0">
                <a:solidFill>
                  <a:schemeClr val="tx1"/>
                </a:solidFill>
                <a:latin typeface="+mn-lt"/>
              </a:defRPr>
            </a:lvl1pPr>
          </a:lstStyle>
          <a:p>
            <a:pPr lvl="0"/>
            <a:r>
              <a:rPr lang="en-US" dirty="0"/>
              <a:t>Date</a:t>
            </a:r>
          </a:p>
        </p:txBody>
      </p:sp>
      <p:sp>
        <p:nvSpPr>
          <p:cNvPr id="119" name="כותרת 1">
            <a:extLst>
              <a:ext uri="{FF2B5EF4-FFF2-40B4-BE49-F238E27FC236}">
                <a16:creationId xmlns:a16="http://schemas.microsoft.com/office/drawing/2014/main" id="{E40A6F19-AB55-4BB2-90A9-1D0AFF238E97}"/>
              </a:ext>
            </a:extLst>
          </p:cNvPr>
          <p:cNvSpPr>
            <a:spLocks noGrp="1"/>
          </p:cNvSpPr>
          <p:nvPr>
            <p:ph type="ctrTitle" hasCustomPrompt="1"/>
          </p:nvPr>
        </p:nvSpPr>
        <p:spPr>
          <a:xfrm>
            <a:off x="566884" y="2947395"/>
            <a:ext cx="10998774" cy="1330920"/>
          </a:xfrm>
        </p:spPr>
        <p:txBody>
          <a:bodyPr>
            <a:noAutofit/>
          </a:bodyPr>
          <a:lstStyle>
            <a:lvl1pPr algn="ctr">
              <a:lnSpc>
                <a:spcPts val="4400"/>
              </a:lnSpc>
              <a:defRPr sz="4800" baseline="0">
                <a:solidFill>
                  <a:schemeClr val="accent1"/>
                </a:solidFill>
                <a:latin typeface="+mj-lt"/>
              </a:defRPr>
            </a:lvl1pPr>
          </a:lstStyle>
          <a:p>
            <a:r>
              <a:rPr lang="en-US" dirty="0"/>
              <a:t>Presentation title</a:t>
            </a:r>
          </a:p>
        </p:txBody>
      </p:sp>
      <p:sp>
        <p:nvSpPr>
          <p:cNvPr id="38" name="מציין מיקום טקסט 46">
            <a:extLst>
              <a:ext uri="{FF2B5EF4-FFF2-40B4-BE49-F238E27FC236}">
                <a16:creationId xmlns:a16="http://schemas.microsoft.com/office/drawing/2014/main" id="{723708AD-1A8C-4C3F-BD80-D41BBAFFB041}"/>
              </a:ext>
            </a:extLst>
          </p:cNvPr>
          <p:cNvSpPr>
            <a:spLocks noGrp="1"/>
          </p:cNvSpPr>
          <p:nvPr>
            <p:ph type="body" sz="quarter" idx="13" hasCustomPrompt="1"/>
          </p:nvPr>
        </p:nvSpPr>
        <p:spPr>
          <a:xfrm>
            <a:off x="3688591" y="5071255"/>
            <a:ext cx="2880000" cy="325683"/>
          </a:xfrm>
        </p:spPr>
        <p:txBody>
          <a:bodyPr vert="horz" lIns="108878" tIns="54439" rIns="108878" bIns="54439" rtlCol="0">
            <a:noAutofit/>
          </a:bodyPr>
          <a:lstStyle>
            <a:lvl1pPr>
              <a:defRPr lang="en-US" sz="2000" b="1" dirty="0">
                <a:solidFill>
                  <a:schemeClr val="accent1"/>
                </a:solidFill>
                <a:latin typeface="+mn-lt"/>
              </a:defRPr>
            </a:lvl1pPr>
          </a:lstStyle>
          <a:p>
            <a:pPr lvl="0">
              <a:spcBef>
                <a:spcPts val="0"/>
              </a:spcBef>
            </a:pPr>
            <a:r>
              <a:rPr lang="en-US" dirty="0"/>
              <a:t>Name</a:t>
            </a:r>
          </a:p>
        </p:txBody>
      </p:sp>
      <p:sp>
        <p:nvSpPr>
          <p:cNvPr id="39" name="מציין מיקום טקסט 46">
            <a:extLst>
              <a:ext uri="{FF2B5EF4-FFF2-40B4-BE49-F238E27FC236}">
                <a16:creationId xmlns:a16="http://schemas.microsoft.com/office/drawing/2014/main" id="{0414D16D-A991-4A59-B46B-10A4B8FF1B4E}"/>
              </a:ext>
            </a:extLst>
          </p:cNvPr>
          <p:cNvSpPr>
            <a:spLocks noGrp="1"/>
          </p:cNvSpPr>
          <p:nvPr>
            <p:ph type="body" sz="quarter" idx="17" hasCustomPrompt="1"/>
          </p:nvPr>
        </p:nvSpPr>
        <p:spPr>
          <a:xfrm>
            <a:off x="7222942" y="5071255"/>
            <a:ext cx="2880000" cy="325683"/>
          </a:xfrm>
        </p:spPr>
        <p:txBody>
          <a:bodyPr vert="horz" lIns="108878" tIns="54439" rIns="108878" bIns="54439" rtlCol="0">
            <a:noAutofit/>
          </a:bodyPr>
          <a:lstStyle>
            <a:lvl1pPr rtl="0">
              <a:defRPr lang="en-US" sz="2000" b="1" dirty="0">
                <a:solidFill>
                  <a:schemeClr val="accent1"/>
                </a:solidFill>
                <a:latin typeface="+mn-lt"/>
              </a:defRPr>
            </a:lvl1pPr>
          </a:lstStyle>
          <a:p>
            <a:pPr lvl="0">
              <a:spcBef>
                <a:spcPts val="0"/>
              </a:spcBef>
            </a:pPr>
            <a:r>
              <a:rPr lang="en-US" dirty="0"/>
              <a:t>Text</a:t>
            </a:r>
          </a:p>
        </p:txBody>
      </p:sp>
      <p:sp>
        <p:nvSpPr>
          <p:cNvPr id="40" name="TextBox 39">
            <a:extLst>
              <a:ext uri="{FF2B5EF4-FFF2-40B4-BE49-F238E27FC236}">
                <a16:creationId xmlns:a16="http://schemas.microsoft.com/office/drawing/2014/main" id="{D7444CF9-36DD-4075-BEFB-C959185E6308}"/>
              </a:ext>
            </a:extLst>
          </p:cNvPr>
          <p:cNvSpPr txBox="1"/>
          <p:nvPr userDrawn="1"/>
        </p:nvSpPr>
        <p:spPr>
          <a:xfrm>
            <a:off x="2041970" y="5082995"/>
            <a:ext cx="1646622" cy="400110"/>
          </a:xfrm>
          <a:prstGeom prst="rect">
            <a:avLst/>
          </a:prstGeom>
          <a:noFill/>
        </p:spPr>
        <p:txBody>
          <a:bodyPr wrap="square" rtlCol="0">
            <a:spAutoFit/>
          </a:bodyPr>
          <a:lstStyle/>
          <a:p>
            <a:r>
              <a:rPr lang="en-US" sz="2000" b="0" kern="1200" baseline="0" dirty="0">
                <a:solidFill>
                  <a:schemeClr val="accent1"/>
                </a:solidFill>
                <a:latin typeface="+mn-lt"/>
                <a:ea typeface="+mn-ea"/>
                <a:cs typeface="Tahoma" panose="020B0604030504040204" pitchFamily="34" charset="0"/>
              </a:rPr>
              <a:t>Presented by:</a:t>
            </a:r>
          </a:p>
        </p:txBody>
      </p:sp>
      <p:sp>
        <p:nvSpPr>
          <p:cNvPr id="41" name="TextBox 40">
            <a:extLst>
              <a:ext uri="{FF2B5EF4-FFF2-40B4-BE49-F238E27FC236}">
                <a16:creationId xmlns:a16="http://schemas.microsoft.com/office/drawing/2014/main" id="{2BD26F86-6539-41EE-BEEC-1242BFE10597}"/>
              </a:ext>
            </a:extLst>
          </p:cNvPr>
          <p:cNvSpPr txBox="1"/>
          <p:nvPr userDrawn="1"/>
        </p:nvSpPr>
        <p:spPr>
          <a:xfrm>
            <a:off x="6591952" y="5082995"/>
            <a:ext cx="681397" cy="400110"/>
          </a:xfrm>
          <a:prstGeom prst="rect">
            <a:avLst/>
          </a:prstGeom>
          <a:noFill/>
        </p:spPr>
        <p:txBody>
          <a:bodyPr wrap="square" rtlCol="0">
            <a:spAutoFit/>
          </a:bodyPr>
          <a:lstStyle/>
          <a:p>
            <a:r>
              <a:rPr lang="en-US" sz="2000" b="0" kern="1200" baseline="0" dirty="0">
                <a:solidFill>
                  <a:schemeClr val="accent1"/>
                </a:solidFill>
                <a:latin typeface="+mn-lt"/>
                <a:ea typeface="+mn-ea"/>
                <a:cs typeface="Tahoma" panose="020B0604030504040204" pitchFamily="34" charset="0"/>
              </a:rPr>
              <a:t>For:</a:t>
            </a:r>
          </a:p>
        </p:txBody>
      </p:sp>
      <p:sp>
        <p:nvSpPr>
          <p:cNvPr id="12" name="TextBox 11">
            <a:extLst>
              <a:ext uri="{FF2B5EF4-FFF2-40B4-BE49-F238E27FC236}">
                <a16:creationId xmlns:a16="http://schemas.microsoft.com/office/drawing/2014/main" id="{13E566ED-C85F-4471-BBF7-A8D5741A95D3}"/>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Tree>
    <p:extLst>
      <p:ext uri="{BB962C8B-B14F-4D97-AF65-F5344CB8AC3E}">
        <p14:creationId xmlns:p14="http://schemas.microsoft.com/office/powerpoint/2010/main" val="256382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 General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6" name="TextBox 5">
            <a:extLst>
              <a:ext uri="{FF2B5EF4-FFF2-40B4-BE49-F238E27FC236}">
                <a16:creationId xmlns:a16="http://schemas.microsoft.com/office/drawing/2014/main" id="{58D1CA5A-67E0-445C-8ED9-1D97C8DEDCAC}"/>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tx1"/>
                </a:solidFill>
              </a:rPr>
              <a:t>© ETSI 2021</a:t>
            </a:r>
            <a:endParaRPr lang="he-IL" sz="1400" dirty="0">
              <a:solidFill>
                <a:schemeClr val="tx1"/>
              </a:solidFill>
            </a:endParaRPr>
          </a:p>
        </p:txBody>
      </p:sp>
    </p:spTree>
    <p:extLst>
      <p:ext uri="{BB962C8B-B14F-4D97-AF65-F5344CB8AC3E}">
        <p14:creationId xmlns:p14="http://schemas.microsoft.com/office/powerpoint/2010/main" val="425764107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 General Divider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userDrawn="1">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userDrawn="1">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1" name="TextBox 10">
            <a:extLst>
              <a:ext uri="{FF2B5EF4-FFF2-40B4-BE49-F238E27FC236}">
                <a16:creationId xmlns:a16="http://schemas.microsoft.com/office/drawing/2014/main" id="{BB1FBECD-340B-4FAB-BA12-88175B94A2C1}"/>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2" name="Footer Placeholder 3">
            <a:extLst>
              <a:ext uri="{FF2B5EF4-FFF2-40B4-BE49-F238E27FC236}">
                <a16:creationId xmlns:a16="http://schemas.microsoft.com/office/drawing/2014/main" id="{84EF2ADB-9A89-40BC-BC15-3C01C6088479}"/>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4" name="מציין מיקום של כותרת תחתונה 4">
            <a:extLst>
              <a:ext uri="{FF2B5EF4-FFF2-40B4-BE49-F238E27FC236}">
                <a16:creationId xmlns:a16="http://schemas.microsoft.com/office/drawing/2014/main" id="{7EFE5C21-EDE3-49A3-AB4C-201632488CE6}"/>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1717414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 General 4">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6" name="TextBox 5">
            <a:extLst>
              <a:ext uri="{FF2B5EF4-FFF2-40B4-BE49-F238E27FC236}">
                <a16:creationId xmlns:a16="http://schemas.microsoft.com/office/drawing/2014/main" id="{59B6A789-9E81-499C-A423-9BF9017CA763}"/>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Tree>
    <p:extLst>
      <p:ext uri="{BB962C8B-B14F-4D97-AF65-F5344CB8AC3E}">
        <p14:creationId xmlns:p14="http://schemas.microsoft.com/office/powerpoint/2010/main" val="323708105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 General Divider 4">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userDrawn="1">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userDrawn="1">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1" name="TextBox 10">
            <a:extLst>
              <a:ext uri="{FF2B5EF4-FFF2-40B4-BE49-F238E27FC236}">
                <a16:creationId xmlns:a16="http://schemas.microsoft.com/office/drawing/2014/main" id="{A6888615-4A21-4FA2-A689-8FB7634D6320}"/>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2" name="Footer Placeholder 3">
            <a:extLst>
              <a:ext uri="{FF2B5EF4-FFF2-40B4-BE49-F238E27FC236}">
                <a16:creationId xmlns:a16="http://schemas.microsoft.com/office/drawing/2014/main" id="{221EA363-98E5-455B-8A3E-B673A250ECE9}"/>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bg1"/>
                </a:solidFill>
                <a:latin typeface="Calibri" panose="020F0502020204030204" pitchFamily="34" charset="0"/>
                <a:cs typeface="Calibri" panose="020F0502020204030204" pitchFamily="34" charset="0"/>
              </a:rPr>
              <a:pPr algn="r"/>
              <a:t>‹#›</a:t>
            </a:fld>
            <a:endParaRPr lang="en-US" sz="1400" baseline="0" dirty="0">
              <a:solidFill>
                <a:schemeClr val="bg1"/>
              </a:solidFill>
              <a:latin typeface="Calibri" panose="020F0502020204030204" pitchFamily="34" charset="0"/>
              <a:cs typeface="Calibri" panose="020F0502020204030204" pitchFamily="34" charset="0"/>
            </a:endParaRPr>
          </a:p>
        </p:txBody>
      </p:sp>
      <p:sp>
        <p:nvSpPr>
          <p:cNvPr id="14" name="מציין מיקום של כותרת תחתונה 4">
            <a:extLst>
              <a:ext uri="{FF2B5EF4-FFF2-40B4-BE49-F238E27FC236}">
                <a16:creationId xmlns:a16="http://schemas.microsoft.com/office/drawing/2014/main" id="{009FC410-4D6C-41A2-AE5F-CD38EB72D427}"/>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46704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 General 5">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6" name="TextBox 5">
            <a:extLst>
              <a:ext uri="{FF2B5EF4-FFF2-40B4-BE49-F238E27FC236}">
                <a16:creationId xmlns:a16="http://schemas.microsoft.com/office/drawing/2014/main" id="{AAEF83C6-9764-4440-8BD6-C4073E91D316}"/>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Tree>
    <p:extLst>
      <p:ext uri="{BB962C8B-B14F-4D97-AF65-F5344CB8AC3E}">
        <p14:creationId xmlns:p14="http://schemas.microsoft.com/office/powerpoint/2010/main" val="225048718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 General Divider 5">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userDrawn="1">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userDrawn="1">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1" name="TextBox 10">
            <a:extLst>
              <a:ext uri="{FF2B5EF4-FFF2-40B4-BE49-F238E27FC236}">
                <a16:creationId xmlns:a16="http://schemas.microsoft.com/office/drawing/2014/main" id="{9676EC95-DA8E-4E8D-AC58-BCC198B18C8A}"/>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2" name="Footer Placeholder 3">
            <a:extLst>
              <a:ext uri="{FF2B5EF4-FFF2-40B4-BE49-F238E27FC236}">
                <a16:creationId xmlns:a16="http://schemas.microsoft.com/office/drawing/2014/main" id="{D92B2546-3267-4D3A-95E9-94EEDE110FA2}"/>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4" name="מציין מיקום של כותרת תחתונה 4">
            <a:extLst>
              <a:ext uri="{FF2B5EF4-FFF2-40B4-BE49-F238E27FC236}">
                <a16:creationId xmlns:a16="http://schemas.microsoft.com/office/drawing/2014/main" id="{9DDB4D93-0915-4D24-8981-29B50DDF611E}"/>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369070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Interoperabilit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49" name="TextBox 48">
            <a:extLst>
              <a:ext uri="{FF2B5EF4-FFF2-40B4-BE49-F238E27FC236}">
                <a16:creationId xmlns:a16="http://schemas.microsoft.com/office/drawing/2014/main" id="{978F9903-36C8-46DC-A63E-A1A6975B7D44}"/>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tx1"/>
                </a:solidFill>
              </a:rPr>
              <a:t>© ETSI 2021</a:t>
            </a:r>
            <a:endParaRPr lang="he-IL" sz="1400" dirty="0">
              <a:solidFill>
                <a:schemeClr val="tx1"/>
              </a:solidFill>
            </a:endParaRPr>
          </a:p>
        </p:txBody>
      </p:sp>
    </p:spTree>
    <p:extLst>
      <p:ext uri="{BB962C8B-B14F-4D97-AF65-F5344CB8AC3E}">
        <p14:creationId xmlns:p14="http://schemas.microsoft.com/office/powerpoint/2010/main" val="177256653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 Interoperab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userDrawn="1">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userDrawn="1">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25" name="TextBox 24">
            <a:extLst>
              <a:ext uri="{FF2B5EF4-FFF2-40B4-BE49-F238E27FC236}">
                <a16:creationId xmlns:a16="http://schemas.microsoft.com/office/drawing/2014/main" id="{2EDC8444-6C9E-45CA-BCD9-805408007ABD}"/>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26" name="Footer Placeholder 3">
            <a:extLst>
              <a:ext uri="{FF2B5EF4-FFF2-40B4-BE49-F238E27FC236}">
                <a16:creationId xmlns:a16="http://schemas.microsoft.com/office/drawing/2014/main" id="{45F2A82F-CD8F-4013-8CB9-06BFC6C56457}"/>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E956F5EC-E948-4408-9F64-0657F22C8DCC}"/>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1239300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 Connecting Thing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46" name="TextBox 45">
            <a:extLst>
              <a:ext uri="{FF2B5EF4-FFF2-40B4-BE49-F238E27FC236}">
                <a16:creationId xmlns:a16="http://schemas.microsoft.com/office/drawing/2014/main" id="{0B0DD8D0-7699-4FEA-8339-A0B0FF8F4F0C}"/>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tx1"/>
                </a:solidFill>
              </a:rPr>
              <a:t>© ETSI 2021</a:t>
            </a:r>
            <a:endParaRPr lang="he-IL" sz="1400" dirty="0">
              <a:solidFill>
                <a:schemeClr val="tx1"/>
              </a:solidFill>
            </a:endParaRPr>
          </a:p>
        </p:txBody>
      </p:sp>
    </p:spTree>
    <p:extLst>
      <p:ext uri="{BB962C8B-B14F-4D97-AF65-F5344CB8AC3E}">
        <p14:creationId xmlns:p14="http://schemas.microsoft.com/office/powerpoint/2010/main" val="46570521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 Connecting Thing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22" name="TextBox 21">
            <a:extLst>
              <a:ext uri="{FF2B5EF4-FFF2-40B4-BE49-F238E27FC236}">
                <a16:creationId xmlns:a16="http://schemas.microsoft.com/office/drawing/2014/main" id="{1838E914-E5C2-4FDA-8DA8-03B57C055929}"/>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23" name="Footer Placeholder 3">
            <a:extLst>
              <a:ext uri="{FF2B5EF4-FFF2-40B4-BE49-F238E27FC236}">
                <a16:creationId xmlns:a16="http://schemas.microsoft.com/office/drawing/2014/main" id="{81E0E8EA-F309-45D9-8162-AF34B3A6D15B}"/>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BAD6F975-1E67-4C33-9566-4D46D52FA26C}"/>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1525709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Slide">
    <p:bg>
      <p:bgPr>
        <a:solidFill>
          <a:schemeClr val="bg2"/>
        </a:solidFill>
        <a:effectLst/>
      </p:bgPr>
    </p:bg>
    <p:spTree>
      <p:nvGrpSpPr>
        <p:cNvPr id="1" name=""/>
        <p:cNvGrpSpPr/>
        <p:nvPr/>
      </p:nvGrpSpPr>
      <p:grpSpPr>
        <a:xfrm>
          <a:off x="0" y="0"/>
          <a:ext cx="0" cy="0"/>
          <a:chOff x="0" y="0"/>
          <a:chExt cx="0" cy="0"/>
        </a:xfrm>
      </p:grpSpPr>
      <p:grpSp>
        <p:nvGrpSpPr>
          <p:cNvPr id="19" name="קבוצה 18">
            <a:extLst>
              <a:ext uri="{FF2B5EF4-FFF2-40B4-BE49-F238E27FC236}">
                <a16:creationId xmlns:a16="http://schemas.microsoft.com/office/drawing/2014/main" id="{630DADC7-25AE-4B73-A1DD-1C0132BB56CA}"/>
              </a:ext>
            </a:extLst>
          </p:cNvPr>
          <p:cNvGrpSpPr/>
          <p:nvPr userDrawn="1"/>
        </p:nvGrpSpPr>
        <p:grpSpPr>
          <a:xfrm>
            <a:off x="1953901" y="0"/>
            <a:ext cx="7667717" cy="6858001"/>
            <a:chOff x="2731193" y="0"/>
            <a:chExt cx="7667717" cy="6858001"/>
          </a:xfrm>
        </p:grpSpPr>
        <p:sp>
          <p:nvSpPr>
            <p:cNvPr id="20" name="צורה חופשית: צורה 19">
              <a:extLst>
                <a:ext uri="{FF2B5EF4-FFF2-40B4-BE49-F238E27FC236}">
                  <a16:creationId xmlns:a16="http://schemas.microsoft.com/office/drawing/2014/main" id="{17DF4961-DCED-4D2E-A58B-A63307BFE713}"/>
                </a:ext>
              </a:extLst>
            </p:cNvPr>
            <p:cNvSpPr/>
            <p:nvPr userDrawn="1"/>
          </p:nvSpPr>
          <p:spPr>
            <a:xfrm>
              <a:off x="4777558" y="0"/>
              <a:ext cx="4389250" cy="6858000"/>
            </a:xfrm>
            <a:custGeom>
              <a:avLst/>
              <a:gdLst>
                <a:gd name="connsiteX0" fmla="*/ 2039448 w 4389250"/>
                <a:gd name="connsiteY0" fmla="*/ 0 h 6858000"/>
                <a:gd name="connsiteX1" fmla="*/ 2783030 w 4389250"/>
                <a:gd name="connsiteY1" fmla="*/ 0 h 6858000"/>
                <a:gd name="connsiteX2" fmla="*/ 2854818 w 4389250"/>
                <a:gd name="connsiteY2" fmla="*/ 53222 h 6858000"/>
                <a:gd name="connsiteX3" fmla="*/ 4388762 w 4389250"/>
                <a:gd name="connsiteY3" fmla="*/ 2923229 h 6858000"/>
                <a:gd name="connsiteX4" fmla="*/ 692952 w 4389250"/>
                <a:gd name="connsiteY4" fmla="*/ 6796091 h 6858000"/>
                <a:gd name="connsiteX5" fmla="*/ 498457 w 4389250"/>
                <a:gd name="connsiteY5" fmla="*/ 6858000 h 6858000"/>
                <a:gd name="connsiteX6" fmla="*/ 0 w 4389250"/>
                <a:gd name="connsiteY6" fmla="*/ 6858000 h 6858000"/>
                <a:gd name="connsiteX7" fmla="*/ 163544 w 4389250"/>
                <a:gd name="connsiteY7" fmla="*/ 6793240 h 6858000"/>
                <a:gd name="connsiteX8" fmla="*/ 3648163 w 4389250"/>
                <a:gd name="connsiteY8" fmla="*/ 2892256 h 6858000"/>
                <a:gd name="connsiteX9" fmla="*/ 2055949 w 4389250"/>
                <a:gd name="connsiteY9" fmla="*/ 12634 h 6858000"/>
                <a:gd name="connsiteX10" fmla="*/ 2039448 w 4389250"/>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9250" h="6858000">
                  <a:moveTo>
                    <a:pt x="2039448" y="0"/>
                  </a:moveTo>
                  <a:lnTo>
                    <a:pt x="2783030" y="0"/>
                  </a:lnTo>
                  <a:lnTo>
                    <a:pt x="2854818" y="53222"/>
                  </a:lnTo>
                  <a:cubicBezTo>
                    <a:pt x="3715038" y="727088"/>
                    <a:pt x="4367479" y="1656240"/>
                    <a:pt x="4388762" y="2923229"/>
                  </a:cubicBezTo>
                  <a:cubicBezTo>
                    <a:pt x="4425645" y="5114604"/>
                    <a:pt x="2365114" y="6242376"/>
                    <a:pt x="692952" y="6796091"/>
                  </a:cubicBezTo>
                  <a:lnTo>
                    <a:pt x="498457" y="6858000"/>
                  </a:lnTo>
                  <a:lnTo>
                    <a:pt x="0" y="6858000"/>
                  </a:lnTo>
                  <a:lnTo>
                    <a:pt x="163544" y="6793240"/>
                  </a:lnTo>
                  <a:cubicBezTo>
                    <a:pt x="1669864" y="6179291"/>
                    <a:pt x="3711092" y="4949986"/>
                    <a:pt x="3648163" y="2892256"/>
                  </a:cubicBezTo>
                  <a:cubicBezTo>
                    <a:pt x="3610657" y="1644998"/>
                    <a:pt x="2917462" y="702965"/>
                    <a:pt x="2055949" y="12634"/>
                  </a:cubicBezTo>
                  <a:lnTo>
                    <a:pt x="2039448" y="0"/>
                  </a:lnTo>
                  <a:close/>
                </a:path>
              </a:pathLst>
            </a:custGeom>
            <a:solidFill>
              <a:srgbClr val="E1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צורה חופשית: צורה 20">
              <a:extLst>
                <a:ext uri="{FF2B5EF4-FFF2-40B4-BE49-F238E27FC236}">
                  <a16:creationId xmlns:a16="http://schemas.microsoft.com/office/drawing/2014/main" id="{9F261F25-391E-4495-9F8C-317D9B8B7421}"/>
                </a:ext>
              </a:extLst>
            </p:cNvPr>
            <p:cNvSpPr>
              <a:spLocks/>
            </p:cNvSpPr>
            <p:nvPr userDrawn="1"/>
          </p:nvSpPr>
          <p:spPr bwMode="auto">
            <a:xfrm>
              <a:off x="2731193" y="2"/>
              <a:ext cx="4206981" cy="6857999"/>
            </a:xfrm>
            <a:custGeom>
              <a:avLst/>
              <a:gdLst>
                <a:gd name="connsiteX0" fmla="*/ 2134482 w 4206981"/>
                <a:gd name="connsiteY0" fmla="*/ 0 h 6857999"/>
                <a:gd name="connsiteX1" fmla="*/ 2565507 w 4206981"/>
                <a:gd name="connsiteY1" fmla="*/ 0 h 6857999"/>
                <a:gd name="connsiteX2" fmla="*/ 2607190 w 4206981"/>
                <a:gd name="connsiteY2" fmla="*/ 29852 h 6857999"/>
                <a:gd name="connsiteX3" fmla="*/ 4206859 w 4206981"/>
                <a:gd name="connsiteY3" fmla="*/ 2889873 h 6857999"/>
                <a:gd name="connsiteX4" fmla="*/ 364395 w 4206981"/>
                <a:gd name="connsiteY4" fmla="*/ 6830388 h 6857999"/>
                <a:gd name="connsiteX5" fmla="*/ 280110 w 4206981"/>
                <a:gd name="connsiteY5" fmla="*/ 6857999 h 6857999"/>
                <a:gd name="connsiteX6" fmla="*/ 0 w 4206981"/>
                <a:gd name="connsiteY6" fmla="*/ 6857999 h 6857999"/>
                <a:gd name="connsiteX7" fmla="*/ 67164 w 4206981"/>
                <a:gd name="connsiteY7" fmla="*/ 6831728 h 6857999"/>
                <a:gd name="connsiteX8" fmla="*/ 3516140 w 4206981"/>
                <a:gd name="connsiteY8" fmla="*/ 2908934 h 6857999"/>
                <a:gd name="connsiteX9" fmla="*/ 2319762 w 4206981"/>
                <a:gd name="connsiteY9" fmla="*/ 163793 h 6857999"/>
                <a:gd name="connsiteX10" fmla="*/ 2134482 w 4206981"/>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6981" h="6857999">
                  <a:moveTo>
                    <a:pt x="2134482" y="0"/>
                  </a:moveTo>
                  <a:lnTo>
                    <a:pt x="2565507" y="0"/>
                  </a:lnTo>
                  <a:lnTo>
                    <a:pt x="2607190" y="29852"/>
                  </a:lnTo>
                  <a:cubicBezTo>
                    <a:pt x="3525928" y="721020"/>
                    <a:pt x="4217577" y="1658697"/>
                    <a:pt x="4206859" y="2889873"/>
                  </a:cubicBezTo>
                  <a:cubicBezTo>
                    <a:pt x="4186902" y="5047419"/>
                    <a:pt x="2074272" y="6248861"/>
                    <a:pt x="364395" y="6830388"/>
                  </a:cubicBezTo>
                  <a:lnTo>
                    <a:pt x="280110" y="6857999"/>
                  </a:lnTo>
                  <a:lnTo>
                    <a:pt x="0" y="6857999"/>
                  </a:lnTo>
                  <a:lnTo>
                    <a:pt x="67164" y="6831728"/>
                  </a:lnTo>
                  <a:cubicBezTo>
                    <a:pt x="1611971" y="6205232"/>
                    <a:pt x="3504906" y="4917315"/>
                    <a:pt x="3516140" y="2908934"/>
                  </a:cubicBezTo>
                  <a:cubicBezTo>
                    <a:pt x="3522095" y="1708731"/>
                    <a:pt x="3017034" y="819374"/>
                    <a:pt x="2319762" y="163793"/>
                  </a:cubicBezTo>
                  <a:lnTo>
                    <a:pt x="2134482" y="0"/>
                  </a:lnTo>
                  <a:close/>
                </a:path>
              </a:pathLst>
            </a:custGeom>
            <a:solidFill>
              <a:srgbClr val="E1F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rtl="0"/>
              <a:endParaRPr lang="en-US"/>
            </a:p>
          </p:txBody>
        </p:sp>
        <p:sp>
          <p:nvSpPr>
            <p:cNvPr id="22" name="צורה חופשית: צורה 21">
              <a:extLst>
                <a:ext uri="{FF2B5EF4-FFF2-40B4-BE49-F238E27FC236}">
                  <a16:creationId xmlns:a16="http://schemas.microsoft.com/office/drawing/2014/main" id="{703373F4-4545-463C-90D2-59838D91260E}"/>
                </a:ext>
              </a:extLst>
            </p:cNvPr>
            <p:cNvSpPr>
              <a:spLocks/>
            </p:cNvSpPr>
            <p:nvPr userDrawn="1"/>
          </p:nvSpPr>
          <p:spPr bwMode="auto">
            <a:xfrm>
              <a:off x="3885728" y="1"/>
              <a:ext cx="4093156" cy="6857999"/>
            </a:xfrm>
            <a:custGeom>
              <a:avLst/>
              <a:gdLst>
                <a:gd name="connsiteX0" fmla="*/ 1916065 w 4093156"/>
                <a:gd name="connsiteY0" fmla="*/ 0 h 6857999"/>
                <a:gd name="connsiteX1" fmla="*/ 2481932 w 4093156"/>
                <a:gd name="connsiteY1" fmla="*/ 0 h 6857999"/>
                <a:gd name="connsiteX2" fmla="*/ 2637513 w 4093156"/>
                <a:gd name="connsiteY2" fmla="*/ 119981 h 6857999"/>
                <a:gd name="connsiteX3" fmla="*/ 4093021 w 4093156"/>
                <a:gd name="connsiteY3" fmla="*/ 2889873 h 6857999"/>
                <a:gd name="connsiteX4" fmla="*/ 424957 w 4093156"/>
                <a:gd name="connsiteY4" fmla="*/ 6820408 h 6857999"/>
                <a:gd name="connsiteX5" fmla="*/ 312696 w 4093156"/>
                <a:gd name="connsiteY5" fmla="*/ 6857999 h 6857999"/>
                <a:gd name="connsiteX6" fmla="*/ 0 w 4093156"/>
                <a:gd name="connsiteY6" fmla="*/ 6857999 h 6857999"/>
                <a:gd name="connsiteX7" fmla="*/ 37473 w 4093156"/>
                <a:gd name="connsiteY7" fmla="*/ 6843451 h 6857999"/>
                <a:gd name="connsiteX8" fmla="*/ 3414182 w 4093156"/>
                <a:gd name="connsiteY8" fmla="*/ 2923229 h 6857999"/>
                <a:gd name="connsiteX9" fmla="*/ 1931972 w 4093156"/>
                <a:gd name="connsiteY9" fmla="*/ 12867 h 6857999"/>
                <a:gd name="connsiteX10" fmla="*/ 1916065 w 4093156"/>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93156" h="6857999">
                  <a:moveTo>
                    <a:pt x="1916065" y="0"/>
                  </a:moveTo>
                  <a:lnTo>
                    <a:pt x="2481932" y="0"/>
                  </a:lnTo>
                  <a:lnTo>
                    <a:pt x="2637513" y="119981"/>
                  </a:lnTo>
                  <a:cubicBezTo>
                    <a:pt x="3461823" y="790118"/>
                    <a:pt x="4082377" y="1693319"/>
                    <a:pt x="4093021" y="2889873"/>
                  </a:cubicBezTo>
                  <a:cubicBezTo>
                    <a:pt x="4112374" y="5087764"/>
                    <a:pt x="2050364" y="6254462"/>
                    <a:pt x="424957" y="6820408"/>
                  </a:cubicBezTo>
                  <a:lnTo>
                    <a:pt x="312696" y="6857999"/>
                  </a:lnTo>
                  <a:lnTo>
                    <a:pt x="0" y="6857999"/>
                  </a:lnTo>
                  <a:lnTo>
                    <a:pt x="37473" y="6843451"/>
                  </a:lnTo>
                  <a:cubicBezTo>
                    <a:pt x="1492772" y="6258553"/>
                    <a:pt x="3443881" y="5043389"/>
                    <a:pt x="3414182" y="2923229"/>
                  </a:cubicBezTo>
                  <a:cubicBezTo>
                    <a:pt x="3397211" y="1658102"/>
                    <a:pt x="2750863" y="707246"/>
                    <a:pt x="1931972" y="12867"/>
                  </a:cubicBezTo>
                  <a:lnTo>
                    <a:pt x="1916065" y="0"/>
                  </a:lnTo>
                  <a:close/>
                </a:path>
              </a:pathLst>
            </a:custGeom>
            <a:solidFill>
              <a:srgbClr val="E1F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rtl="0"/>
              <a:endParaRPr lang="en-US"/>
            </a:p>
          </p:txBody>
        </p:sp>
        <p:sp>
          <p:nvSpPr>
            <p:cNvPr id="23" name="צורה חופשית: צורה 22">
              <a:extLst>
                <a:ext uri="{FF2B5EF4-FFF2-40B4-BE49-F238E27FC236}">
                  <a16:creationId xmlns:a16="http://schemas.microsoft.com/office/drawing/2014/main" id="{590407C2-26F7-45D5-BE31-B110BBC52073}"/>
                </a:ext>
              </a:extLst>
            </p:cNvPr>
            <p:cNvSpPr>
              <a:spLocks/>
            </p:cNvSpPr>
            <p:nvPr userDrawn="1"/>
          </p:nvSpPr>
          <p:spPr bwMode="auto">
            <a:xfrm>
              <a:off x="7973203" y="1"/>
              <a:ext cx="2425707" cy="2659585"/>
            </a:xfrm>
            <a:custGeom>
              <a:avLst/>
              <a:gdLst>
                <a:gd name="connsiteX0" fmla="*/ 0 w 2425707"/>
                <a:gd name="connsiteY0" fmla="*/ 0 h 2659585"/>
                <a:gd name="connsiteX1" fmla="*/ 544789 w 2425707"/>
                <a:gd name="connsiteY1" fmla="*/ 0 h 2659585"/>
                <a:gd name="connsiteX2" fmla="*/ 617562 w 2425707"/>
                <a:gd name="connsiteY2" fmla="*/ 48632 h 2659585"/>
                <a:gd name="connsiteX3" fmla="*/ 2425707 w 2425707"/>
                <a:gd name="connsiteY3" fmla="*/ 2659585 h 2659585"/>
                <a:gd name="connsiteX4" fmla="*/ 1558654 w 2425707"/>
                <a:gd name="connsiteY4" fmla="*/ 2659585 h 2659585"/>
                <a:gd name="connsiteX5" fmla="*/ 140026 w 2425707"/>
                <a:gd name="connsiteY5" fmla="*/ 105783 h 2659585"/>
                <a:gd name="connsiteX6" fmla="*/ 0 w 2425707"/>
                <a:gd name="connsiteY6" fmla="*/ 0 h 265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707" h="2659585">
                  <a:moveTo>
                    <a:pt x="0" y="0"/>
                  </a:moveTo>
                  <a:lnTo>
                    <a:pt x="544789" y="0"/>
                  </a:lnTo>
                  <a:lnTo>
                    <a:pt x="617562" y="48632"/>
                  </a:lnTo>
                  <a:cubicBezTo>
                    <a:pt x="1525571" y="684578"/>
                    <a:pt x="2263581" y="1537343"/>
                    <a:pt x="2425707" y="2659585"/>
                  </a:cubicBezTo>
                  <a:lnTo>
                    <a:pt x="1558654" y="2659585"/>
                  </a:lnTo>
                  <a:cubicBezTo>
                    <a:pt x="1555379" y="1581578"/>
                    <a:pt x="942724" y="742636"/>
                    <a:pt x="140026" y="105783"/>
                  </a:cubicBezTo>
                  <a:lnTo>
                    <a:pt x="0" y="0"/>
                  </a:lnTo>
                  <a:close/>
                </a:path>
              </a:pathLst>
            </a:custGeom>
            <a:solidFill>
              <a:srgbClr val="E1F0FF"/>
            </a:solidFill>
            <a:ln>
              <a:noFill/>
            </a:ln>
          </p:spPr>
          <p:txBody>
            <a:bodyPr vert="horz" wrap="square" lIns="91440" tIns="45720" rIns="91440" bIns="45720" numCol="1" anchor="t" anchorCtr="0" compatLnSpc="1">
              <a:prstTxWarp prst="textNoShape">
                <a:avLst/>
              </a:prstTxWarp>
              <a:noAutofit/>
            </a:bodyPr>
            <a:lstStyle/>
            <a:p>
              <a:pPr rtl="0"/>
              <a:endParaRPr lang="en-US"/>
            </a:p>
          </p:txBody>
        </p:sp>
      </p:grpSp>
      <p:pic>
        <p:nvPicPr>
          <p:cNvPr id="13" name="תמונה 12">
            <a:extLst>
              <a:ext uri="{FF2B5EF4-FFF2-40B4-BE49-F238E27FC236}">
                <a16:creationId xmlns:a16="http://schemas.microsoft.com/office/drawing/2014/main" id="{C889F92E-54E5-4148-B838-023E4ACC68F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609762" y="389003"/>
            <a:ext cx="3414056" cy="1400739"/>
          </a:xfrm>
          <a:prstGeom prst="rect">
            <a:avLst/>
          </a:prstGeom>
        </p:spPr>
      </p:pic>
      <p:sp>
        <p:nvSpPr>
          <p:cNvPr id="26" name="מציין מיקום טקסט 46">
            <a:extLst>
              <a:ext uri="{FF2B5EF4-FFF2-40B4-BE49-F238E27FC236}">
                <a16:creationId xmlns:a16="http://schemas.microsoft.com/office/drawing/2014/main" id="{E8764290-FB38-42DB-A451-B6028A7F4AA2}"/>
              </a:ext>
            </a:extLst>
          </p:cNvPr>
          <p:cNvSpPr>
            <a:spLocks noGrp="1"/>
          </p:cNvSpPr>
          <p:nvPr>
            <p:ph type="body" sz="quarter" idx="16" hasCustomPrompt="1"/>
          </p:nvPr>
        </p:nvSpPr>
        <p:spPr>
          <a:xfrm>
            <a:off x="5047315" y="5945551"/>
            <a:ext cx="2037913" cy="360000"/>
          </a:xfrm>
        </p:spPr>
        <p:txBody>
          <a:bodyPr>
            <a:noAutofit/>
          </a:bodyPr>
          <a:lstStyle>
            <a:lvl1pPr algn="ctr">
              <a:spcBef>
                <a:spcPts val="0"/>
              </a:spcBef>
              <a:defRPr sz="2000" b="0">
                <a:solidFill>
                  <a:schemeClr val="tx1"/>
                </a:solidFill>
                <a:latin typeface="+mn-lt"/>
              </a:defRPr>
            </a:lvl1pPr>
          </a:lstStyle>
          <a:p>
            <a:pPr lvl="0"/>
            <a:r>
              <a:rPr lang="en-US" dirty="0"/>
              <a:t>Date</a:t>
            </a:r>
          </a:p>
        </p:txBody>
      </p:sp>
      <p:sp>
        <p:nvSpPr>
          <p:cNvPr id="30" name="כותרת 1">
            <a:extLst>
              <a:ext uri="{FF2B5EF4-FFF2-40B4-BE49-F238E27FC236}">
                <a16:creationId xmlns:a16="http://schemas.microsoft.com/office/drawing/2014/main" id="{9ABE937E-880A-485B-B24C-45CBD5961E90}"/>
              </a:ext>
            </a:extLst>
          </p:cNvPr>
          <p:cNvSpPr>
            <a:spLocks noGrp="1"/>
          </p:cNvSpPr>
          <p:nvPr>
            <p:ph type="ctrTitle" hasCustomPrompt="1"/>
          </p:nvPr>
        </p:nvSpPr>
        <p:spPr>
          <a:xfrm>
            <a:off x="566884" y="2947395"/>
            <a:ext cx="10998774" cy="1330920"/>
          </a:xfrm>
        </p:spPr>
        <p:txBody>
          <a:bodyPr>
            <a:noAutofit/>
          </a:bodyPr>
          <a:lstStyle>
            <a:lvl1pPr algn="ctr">
              <a:lnSpc>
                <a:spcPts val="4400"/>
              </a:lnSpc>
              <a:defRPr sz="4800" baseline="0">
                <a:solidFill>
                  <a:schemeClr val="accent1"/>
                </a:solidFill>
                <a:latin typeface="+mj-lt"/>
              </a:defRPr>
            </a:lvl1pPr>
          </a:lstStyle>
          <a:p>
            <a:r>
              <a:rPr lang="en-US" dirty="0"/>
              <a:t>Presentation title</a:t>
            </a:r>
          </a:p>
        </p:txBody>
      </p:sp>
      <p:sp>
        <p:nvSpPr>
          <p:cNvPr id="31" name="מציין מיקום טקסט 46">
            <a:extLst>
              <a:ext uri="{FF2B5EF4-FFF2-40B4-BE49-F238E27FC236}">
                <a16:creationId xmlns:a16="http://schemas.microsoft.com/office/drawing/2014/main" id="{DBBED7A2-FE66-4BAE-B1DF-AE0297E5DF36}"/>
              </a:ext>
            </a:extLst>
          </p:cNvPr>
          <p:cNvSpPr>
            <a:spLocks noGrp="1"/>
          </p:cNvSpPr>
          <p:nvPr>
            <p:ph type="body" sz="quarter" idx="13" hasCustomPrompt="1"/>
          </p:nvPr>
        </p:nvSpPr>
        <p:spPr>
          <a:xfrm>
            <a:off x="3688591" y="5071255"/>
            <a:ext cx="2880000" cy="325683"/>
          </a:xfrm>
        </p:spPr>
        <p:txBody>
          <a:bodyPr vert="horz" lIns="108878" tIns="54439" rIns="108878" bIns="54439" rtlCol="0">
            <a:noAutofit/>
          </a:bodyPr>
          <a:lstStyle>
            <a:lvl1pPr>
              <a:defRPr lang="en-US" sz="2000" b="1" dirty="0">
                <a:solidFill>
                  <a:schemeClr val="accent1"/>
                </a:solidFill>
                <a:latin typeface="+mn-lt"/>
              </a:defRPr>
            </a:lvl1pPr>
          </a:lstStyle>
          <a:p>
            <a:pPr lvl="0">
              <a:spcBef>
                <a:spcPts val="0"/>
              </a:spcBef>
            </a:pPr>
            <a:r>
              <a:rPr lang="en-US" dirty="0"/>
              <a:t>Name</a:t>
            </a:r>
          </a:p>
        </p:txBody>
      </p:sp>
      <p:sp>
        <p:nvSpPr>
          <p:cNvPr id="32" name="מציין מיקום טקסט 46">
            <a:extLst>
              <a:ext uri="{FF2B5EF4-FFF2-40B4-BE49-F238E27FC236}">
                <a16:creationId xmlns:a16="http://schemas.microsoft.com/office/drawing/2014/main" id="{04D61B56-6656-4B35-905A-D7A6DE36E9E8}"/>
              </a:ext>
            </a:extLst>
          </p:cNvPr>
          <p:cNvSpPr>
            <a:spLocks noGrp="1"/>
          </p:cNvSpPr>
          <p:nvPr>
            <p:ph type="body" sz="quarter" idx="17" hasCustomPrompt="1"/>
          </p:nvPr>
        </p:nvSpPr>
        <p:spPr>
          <a:xfrm>
            <a:off x="7222942" y="5071255"/>
            <a:ext cx="2880000" cy="325683"/>
          </a:xfrm>
        </p:spPr>
        <p:txBody>
          <a:bodyPr vert="horz" lIns="108878" tIns="54439" rIns="108878" bIns="54439" rtlCol="0">
            <a:noAutofit/>
          </a:bodyPr>
          <a:lstStyle>
            <a:lvl1pPr rtl="0">
              <a:defRPr lang="en-US" sz="2000" b="1" dirty="0">
                <a:solidFill>
                  <a:schemeClr val="accent1"/>
                </a:solidFill>
                <a:latin typeface="+mn-lt"/>
              </a:defRPr>
            </a:lvl1pPr>
          </a:lstStyle>
          <a:p>
            <a:pPr lvl="0">
              <a:spcBef>
                <a:spcPts val="0"/>
              </a:spcBef>
            </a:pPr>
            <a:r>
              <a:rPr lang="en-US" dirty="0"/>
              <a:t>Text</a:t>
            </a:r>
          </a:p>
        </p:txBody>
      </p:sp>
      <p:sp>
        <p:nvSpPr>
          <p:cNvPr id="33" name="TextBox 32">
            <a:extLst>
              <a:ext uri="{FF2B5EF4-FFF2-40B4-BE49-F238E27FC236}">
                <a16:creationId xmlns:a16="http://schemas.microsoft.com/office/drawing/2014/main" id="{23CA7211-2781-4CC7-A862-D01C14DA3256}"/>
              </a:ext>
            </a:extLst>
          </p:cNvPr>
          <p:cNvSpPr txBox="1"/>
          <p:nvPr userDrawn="1"/>
        </p:nvSpPr>
        <p:spPr>
          <a:xfrm>
            <a:off x="2041970" y="5082995"/>
            <a:ext cx="1646622" cy="400110"/>
          </a:xfrm>
          <a:prstGeom prst="rect">
            <a:avLst/>
          </a:prstGeom>
          <a:noFill/>
        </p:spPr>
        <p:txBody>
          <a:bodyPr wrap="square" rtlCol="0">
            <a:spAutoFit/>
          </a:bodyPr>
          <a:lstStyle/>
          <a:p>
            <a:r>
              <a:rPr lang="en-US" sz="2000" b="0" kern="1200" baseline="0" dirty="0">
                <a:solidFill>
                  <a:schemeClr val="accent1"/>
                </a:solidFill>
                <a:latin typeface="+mn-lt"/>
                <a:ea typeface="+mn-ea"/>
                <a:cs typeface="Tahoma" panose="020B0604030504040204" pitchFamily="34" charset="0"/>
              </a:rPr>
              <a:t>Presented by:</a:t>
            </a:r>
          </a:p>
        </p:txBody>
      </p:sp>
      <p:sp>
        <p:nvSpPr>
          <p:cNvPr id="34" name="TextBox 33">
            <a:extLst>
              <a:ext uri="{FF2B5EF4-FFF2-40B4-BE49-F238E27FC236}">
                <a16:creationId xmlns:a16="http://schemas.microsoft.com/office/drawing/2014/main" id="{8239F56A-2FC9-4842-8E82-805A8A15B5D4}"/>
              </a:ext>
            </a:extLst>
          </p:cNvPr>
          <p:cNvSpPr txBox="1"/>
          <p:nvPr userDrawn="1"/>
        </p:nvSpPr>
        <p:spPr>
          <a:xfrm>
            <a:off x="6591952" y="5082995"/>
            <a:ext cx="681397" cy="400110"/>
          </a:xfrm>
          <a:prstGeom prst="rect">
            <a:avLst/>
          </a:prstGeom>
          <a:noFill/>
        </p:spPr>
        <p:txBody>
          <a:bodyPr wrap="square" rtlCol="0">
            <a:spAutoFit/>
          </a:bodyPr>
          <a:lstStyle/>
          <a:p>
            <a:r>
              <a:rPr lang="en-US" sz="2000" b="0" kern="1200" baseline="0" dirty="0">
                <a:solidFill>
                  <a:schemeClr val="accent1"/>
                </a:solidFill>
                <a:latin typeface="+mn-lt"/>
                <a:ea typeface="+mn-ea"/>
                <a:cs typeface="Tahoma" panose="020B0604030504040204" pitchFamily="34" charset="0"/>
              </a:rPr>
              <a:t>For:</a:t>
            </a:r>
          </a:p>
        </p:txBody>
      </p:sp>
      <p:sp>
        <p:nvSpPr>
          <p:cNvPr id="16" name="TextBox 15">
            <a:extLst>
              <a:ext uri="{FF2B5EF4-FFF2-40B4-BE49-F238E27FC236}">
                <a16:creationId xmlns:a16="http://schemas.microsoft.com/office/drawing/2014/main" id="{0025BB3E-08E5-45D6-B257-2910811173C9}"/>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Tree>
    <p:extLst>
      <p:ext uri="{BB962C8B-B14F-4D97-AF65-F5344CB8AC3E}">
        <p14:creationId xmlns:p14="http://schemas.microsoft.com/office/powerpoint/2010/main" val="2481720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 Public Safet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41" name="TextBox 40">
            <a:extLst>
              <a:ext uri="{FF2B5EF4-FFF2-40B4-BE49-F238E27FC236}">
                <a16:creationId xmlns:a16="http://schemas.microsoft.com/office/drawing/2014/main" id="{70D06280-CD97-4941-979E-AAF436D9088F}"/>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tx1"/>
                </a:solidFill>
              </a:rPr>
              <a:t>© ETSI 2021</a:t>
            </a:r>
            <a:endParaRPr lang="he-IL" sz="1400" dirty="0">
              <a:solidFill>
                <a:schemeClr val="tx1"/>
              </a:solidFill>
            </a:endParaRPr>
          </a:p>
        </p:txBody>
      </p:sp>
    </p:spTree>
    <p:extLst>
      <p:ext uri="{BB962C8B-B14F-4D97-AF65-F5344CB8AC3E}">
        <p14:creationId xmlns:p14="http://schemas.microsoft.com/office/powerpoint/2010/main" val="271876083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 Public Safet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21" name="TextBox 20">
            <a:extLst>
              <a:ext uri="{FF2B5EF4-FFF2-40B4-BE49-F238E27FC236}">
                <a16:creationId xmlns:a16="http://schemas.microsoft.com/office/drawing/2014/main" id="{17C5ACE5-66CC-4D67-A392-3EC19DA1F02D}"/>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22" name="Footer Placeholder 3">
            <a:extLst>
              <a:ext uri="{FF2B5EF4-FFF2-40B4-BE49-F238E27FC236}">
                <a16:creationId xmlns:a16="http://schemas.microsoft.com/office/drawing/2014/main" id="{5CA478FE-BAB1-4242-9DF7-8A8E6F2A7EAF}"/>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bg1"/>
                </a:solidFill>
                <a:latin typeface="Calibri" panose="020F0502020204030204" pitchFamily="34" charset="0"/>
                <a:cs typeface="Calibri" panose="020F0502020204030204" pitchFamily="34" charset="0"/>
              </a:rPr>
              <a:pPr algn="r"/>
              <a:t>‹#›</a:t>
            </a:fld>
            <a:endParaRPr lang="en-US" sz="1400" baseline="0" dirty="0">
              <a:solidFill>
                <a:schemeClr val="bg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77B3D064-0B08-4DEF-812C-55F4DC3FA3E3}"/>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3894717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 Securit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38" name="TextBox 37">
            <a:extLst>
              <a:ext uri="{FF2B5EF4-FFF2-40B4-BE49-F238E27FC236}">
                <a16:creationId xmlns:a16="http://schemas.microsoft.com/office/drawing/2014/main" id="{255ABCB7-C237-4670-9356-9FFC5D4DF85E}"/>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Tree>
    <p:extLst>
      <p:ext uri="{BB962C8B-B14F-4D97-AF65-F5344CB8AC3E}">
        <p14:creationId xmlns:p14="http://schemas.microsoft.com/office/powerpoint/2010/main" val="428343518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 Secur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23" name="TextBox 22">
            <a:extLst>
              <a:ext uri="{FF2B5EF4-FFF2-40B4-BE49-F238E27FC236}">
                <a16:creationId xmlns:a16="http://schemas.microsoft.com/office/drawing/2014/main" id="{37C45AA8-2DD0-41E2-BE70-2C7C2A145571}"/>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24" name="Footer Placeholder 3">
            <a:extLst>
              <a:ext uri="{FF2B5EF4-FFF2-40B4-BE49-F238E27FC236}">
                <a16:creationId xmlns:a16="http://schemas.microsoft.com/office/drawing/2014/main" id="{550B28D8-9AF2-47E9-A96A-1E52D940EB6C}"/>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2071622C-6C1B-4FFB-B420-1523F3F5E807}"/>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15090079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 Home &amp; Offic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23" name="TextBox 22">
            <a:extLst>
              <a:ext uri="{FF2B5EF4-FFF2-40B4-BE49-F238E27FC236}">
                <a16:creationId xmlns:a16="http://schemas.microsoft.com/office/drawing/2014/main" id="{A18A155C-0803-45F2-A139-AC623E9A07C7}"/>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tx1"/>
                </a:solidFill>
              </a:rPr>
              <a:t>© ETSI 2021</a:t>
            </a:r>
            <a:endParaRPr lang="he-IL" sz="1400" dirty="0">
              <a:solidFill>
                <a:schemeClr val="tx1"/>
              </a:solidFill>
            </a:endParaRPr>
          </a:p>
        </p:txBody>
      </p:sp>
    </p:spTree>
    <p:extLst>
      <p:ext uri="{BB962C8B-B14F-4D97-AF65-F5344CB8AC3E}">
        <p14:creationId xmlns:p14="http://schemas.microsoft.com/office/powerpoint/2010/main" val="3352169190"/>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 Home &amp; Offic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6" name="TextBox 15">
            <a:extLst>
              <a:ext uri="{FF2B5EF4-FFF2-40B4-BE49-F238E27FC236}">
                <a16:creationId xmlns:a16="http://schemas.microsoft.com/office/drawing/2014/main" id="{ED331313-3BBE-4A6D-9604-505212750757}"/>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7" name="Footer Placeholder 3">
            <a:extLst>
              <a:ext uri="{FF2B5EF4-FFF2-40B4-BE49-F238E27FC236}">
                <a16:creationId xmlns:a16="http://schemas.microsoft.com/office/drawing/2014/main" id="{0A27284A-8ECE-4A88-AFAF-5AF6A10A10D6}"/>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bg1"/>
                </a:solidFill>
                <a:latin typeface="Calibri" panose="020F0502020204030204" pitchFamily="34" charset="0"/>
                <a:cs typeface="Calibri" panose="020F0502020204030204" pitchFamily="34" charset="0"/>
              </a:rPr>
              <a:pPr algn="r"/>
              <a:t>‹#›</a:t>
            </a:fld>
            <a:endParaRPr lang="en-US" sz="1400" baseline="0" dirty="0">
              <a:solidFill>
                <a:schemeClr val="bg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80A87F92-419C-4F03-BFE5-7E413A4F597C}"/>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1315198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 Transporta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29" name="TextBox 28">
            <a:extLst>
              <a:ext uri="{FF2B5EF4-FFF2-40B4-BE49-F238E27FC236}">
                <a16:creationId xmlns:a16="http://schemas.microsoft.com/office/drawing/2014/main" id="{8DA3B92E-BBDE-41E6-A2DE-8BABA4892C6E}"/>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tx1"/>
                </a:solidFill>
              </a:rPr>
              <a:t>© ETSI 2021</a:t>
            </a:r>
            <a:endParaRPr lang="he-IL" sz="1400" dirty="0">
              <a:solidFill>
                <a:schemeClr val="tx1"/>
              </a:solidFill>
            </a:endParaRPr>
          </a:p>
        </p:txBody>
      </p:sp>
    </p:spTree>
    <p:extLst>
      <p:ext uri="{BB962C8B-B14F-4D97-AF65-F5344CB8AC3E}">
        <p14:creationId xmlns:p14="http://schemas.microsoft.com/office/powerpoint/2010/main" val="267563430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 Transporta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userDrawn="1">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userDrawn="1">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9" name="TextBox 18">
            <a:extLst>
              <a:ext uri="{FF2B5EF4-FFF2-40B4-BE49-F238E27FC236}">
                <a16:creationId xmlns:a16="http://schemas.microsoft.com/office/drawing/2014/main" id="{F8C64C3E-A2F1-4A6F-A0E8-59D88562E442}"/>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20" name="Footer Placeholder 3">
            <a:extLst>
              <a:ext uri="{FF2B5EF4-FFF2-40B4-BE49-F238E27FC236}">
                <a16:creationId xmlns:a16="http://schemas.microsoft.com/office/drawing/2014/main" id="{E48E2555-4C5B-47A1-90CE-AC3F189C6114}"/>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C6FC09E2-6FC2-4A1D-8DD8-65860AD989E3}"/>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38895072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 Wireless System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31" name="TextBox 30">
            <a:extLst>
              <a:ext uri="{FF2B5EF4-FFF2-40B4-BE49-F238E27FC236}">
                <a16:creationId xmlns:a16="http://schemas.microsoft.com/office/drawing/2014/main" id="{19F14565-13C1-487B-AFFC-C2EB753F6140}"/>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Tree>
    <p:extLst>
      <p:ext uri="{BB962C8B-B14F-4D97-AF65-F5344CB8AC3E}">
        <p14:creationId xmlns:p14="http://schemas.microsoft.com/office/powerpoint/2010/main" val="223682136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 Wireless System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30" name="TextBox 29">
            <a:extLst>
              <a:ext uri="{FF2B5EF4-FFF2-40B4-BE49-F238E27FC236}">
                <a16:creationId xmlns:a16="http://schemas.microsoft.com/office/drawing/2014/main" id="{EFAB8074-D808-4A01-AA1E-A8C534E20F88}"/>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31" name="Footer Placeholder 3">
            <a:extLst>
              <a:ext uri="{FF2B5EF4-FFF2-40B4-BE49-F238E27FC236}">
                <a16:creationId xmlns:a16="http://schemas.microsoft.com/office/drawing/2014/main" id="{C23D0673-7BDC-432D-AD50-39FE9FFF343D}"/>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bg1"/>
                </a:solidFill>
                <a:latin typeface="Calibri" panose="020F0502020204030204" pitchFamily="34" charset="0"/>
                <a:cs typeface="Calibri" panose="020F0502020204030204" pitchFamily="34" charset="0"/>
              </a:rPr>
              <a:pPr algn="r"/>
              <a:t>‹#›</a:t>
            </a:fld>
            <a:endParaRPr lang="en-US" sz="1400" baseline="0" dirty="0">
              <a:solidFill>
                <a:schemeClr val="bg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BD2490F6-CDAD-4FAC-994D-AFDF6DFF3324}"/>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273761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bg>
      <p:bgPr>
        <a:solidFill>
          <a:schemeClr val="bg2"/>
        </a:solidFill>
        <a:effectLst/>
      </p:bgPr>
    </p:bg>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41ED0645-EEA7-4500-A273-D7D147FF9B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4723632"/>
            <a:ext cx="12192000" cy="1856941"/>
          </a:xfrm>
          <a:prstGeom prst="rect">
            <a:avLst/>
          </a:prstGeom>
        </p:spPr>
      </p:pic>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59" y="274702"/>
            <a:ext cx="8904188"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0"/>
            <a:ext cx="8904190" cy="4040687"/>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45" name="תמונה 44">
            <a:extLst>
              <a:ext uri="{FF2B5EF4-FFF2-40B4-BE49-F238E27FC236}">
                <a16:creationId xmlns:a16="http://schemas.microsoft.com/office/drawing/2014/main" id="{4522AFBD-9A9E-4F45-B8FE-CE5FB2376C0B}"/>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0" name="TextBox 9">
            <a:extLst>
              <a:ext uri="{FF2B5EF4-FFF2-40B4-BE49-F238E27FC236}">
                <a16:creationId xmlns:a16="http://schemas.microsoft.com/office/drawing/2014/main" id="{C6B10DB2-7748-4164-B8A2-F994322A381A}"/>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3" name="Footer Placeholder 3">
            <a:extLst>
              <a:ext uri="{FF2B5EF4-FFF2-40B4-BE49-F238E27FC236}">
                <a16:creationId xmlns:a16="http://schemas.microsoft.com/office/drawing/2014/main" id="{26445544-3A41-40EE-90C9-7278D1A41F38}"/>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2" name="מציין מיקום של כותרת תחתונה 4">
            <a:extLst>
              <a:ext uri="{FF2B5EF4-FFF2-40B4-BE49-F238E27FC236}">
                <a16:creationId xmlns:a16="http://schemas.microsoft.com/office/drawing/2014/main" id="{FC31B947-751B-4A09-BE8E-F3985E927E30}"/>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3060397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 Network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24" name="TextBox 23">
            <a:extLst>
              <a:ext uri="{FF2B5EF4-FFF2-40B4-BE49-F238E27FC236}">
                <a16:creationId xmlns:a16="http://schemas.microsoft.com/office/drawing/2014/main" id="{DB4EC85E-377B-49E3-8581-98F4A5FBD684}"/>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Tree>
    <p:extLst>
      <p:ext uri="{BB962C8B-B14F-4D97-AF65-F5344CB8AC3E}">
        <p14:creationId xmlns:p14="http://schemas.microsoft.com/office/powerpoint/2010/main" val="318035270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 Networks">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28" name="TextBox 27">
            <a:extLst>
              <a:ext uri="{FF2B5EF4-FFF2-40B4-BE49-F238E27FC236}">
                <a16:creationId xmlns:a16="http://schemas.microsoft.com/office/drawing/2014/main" id="{837112E6-CDF3-4B9F-8343-2D9B2244ABFA}"/>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29" name="Footer Placeholder 3">
            <a:extLst>
              <a:ext uri="{FF2B5EF4-FFF2-40B4-BE49-F238E27FC236}">
                <a16:creationId xmlns:a16="http://schemas.microsoft.com/office/drawing/2014/main" id="{11AB7998-3E65-42DE-8F1E-102D673380FB}"/>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bg1"/>
                </a:solidFill>
                <a:latin typeface="Calibri" panose="020F0502020204030204" pitchFamily="34" charset="0"/>
                <a:cs typeface="Calibri" panose="020F0502020204030204" pitchFamily="34" charset="0"/>
              </a:rPr>
              <a:pPr algn="r"/>
              <a:t>‹#›</a:t>
            </a:fld>
            <a:endParaRPr lang="en-US" sz="1400" baseline="0" dirty="0">
              <a:solidFill>
                <a:schemeClr val="bg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91FE33DA-C4E1-4139-A4EE-3CA5644C857E}"/>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13646066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 Better Living with IC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29" name="TextBox 28">
            <a:extLst>
              <a:ext uri="{FF2B5EF4-FFF2-40B4-BE49-F238E27FC236}">
                <a16:creationId xmlns:a16="http://schemas.microsoft.com/office/drawing/2014/main" id="{62198318-A83B-4CAA-AC54-944AE1ADE984}"/>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tx1"/>
                </a:solidFill>
              </a:rPr>
              <a:t>© ETSI 2021</a:t>
            </a:r>
            <a:endParaRPr lang="he-IL" sz="1400" dirty="0">
              <a:solidFill>
                <a:schemeClr val="tx1"/>
              </a:solidFill>
            </a:endParaRPr>
          </a:p>
        </p:txBody>
      </p:sp>
    </p:spTree>
    <p:extLst>
      <p:ext uri="{BB962C8B-B14F-4D97-AF65-F5344CB8AC3E}">
        <p14:creationId xmlns:p14="http://schemas.microsoft.com/office/powerpoint/2010/main" val="3568734755"/>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 Better Living with IC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5" name="TextBox 14">
            <a:extLst>
              <a:ext uri="{FF2B5EF4-FFF2-40B4-BE49-F238E27FC236}">
                <a16:creationId xmlns:a16="http://schemas.microsoft.com/office/drawing/2014/main" id="{84B2C10D-7CF2-4423-B418-DAECCC848056}"/>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6" name="Footer Placeholder 3">
            <a:extLst>
              <a:ext uri="{FF2B5EF4-FFF2-40B4-BE49-F238E27FC236}">
                <a16:creationId xmlns:a16="http://schemas.microsoft.com/office/drawing/2014/main" id="{FE4BE3E4-4019-417B-A87C-BA62D650FD51}"/>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7555F6D8-8709-4E49-84D5-FCA164BFDA56}"/>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15716160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 Content Deliver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62" name="TextBox 61">
            <a:extLst>
              <a:ext uri="{FF2B5EF4-FFF2-40B4-BE49-F238E27FC236}">
                <a16:creationId xmlns:a16="http://schemas.microsoft.com/office/drawing/2014/main" id="{EA376C41-18E2-4529-A444-948176B08AF6}"/>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Tree>
    <p:extLst>
      <p:ext uri="{BB962C8B-B14F-4D97-AF65-F5344CB8AC3E}">
        <p14:creationId xmlns:p14="http://schemas.microsoft.com/office/powerpoint/2010/main" val="1055880447"/>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 Content Deliver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43" name="TextBox 42">
            <a:extLst>
              <a:ext uri="{FF2B5EF4-FFF2-40B4-BE49-F238E27FC236}">
                <a16:creationId xmlns:a16="http://schemas.microsoft.com/office/drawing/2014/main" id="{C86D6A44-F00F-42F7-805C-8413C84C8E8E}"/>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44" name="Footer Placeholder 3">
            <a:extLst>
              <a:ext uri="{FF2B5EF4-FFF2-40B4-BE49-F238E27FC236}">
                <a16:creationId xmlns:a16="http://schemas.microsoft.com/office/drawing/2014/main" id="{6C050F15-2D83-433C-973C-99CEEFA96328}"/>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0" name="מציין מיקום של כותרת תחתונה 4">
            <a:extLst>
              <a:ext uri="{FF2B5EF4-FFF2-40B4-BE49-F238E27FC236}">
                <a16:creationId xmlns:a16="http://schemas.microsoft.com/office/drawing/2014/main" id="{D70FCC3C-D070-495E-A4E9-9CD63D09E776}"/>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32404511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A84A099-F4A8-F64D-89D8-806C52B208C4}" type="datetime1">
              <a:rPr lang="en-GB" smtClean="0"/>
              <a:t>27/01/2021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E384F-B42F-DF47-9180-5D48F3FF8868}" type="slidenum">
              <a:rPr lang="en-US" smtClean="0"/>
              <a:t>‹#›</a:t>
            </a:fld>
            <a:endParaRPr lang="en-US"/>
          </a:p>
        </p:txBody>
      </p:sp>
    </p:spTree>
    <p:extLst>
      <p:ext uri="{BB962C8B-B14F-4D97-AF65-F5344CB8AC3E}">
        <p14:creationId xmlns:p14="http://schemas.microsoft.com/office/powerpoint/2010/main" val="13409746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CCC0380-0F90-C742-B158-056C4224EE7E}" type="datetime1">
              <a:rPr lang="en-GB" smtClean="0"/>
              <a:t>27/01/2021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E384F-B42F-DF47-9180-5D48F3FF8868}" type="slidenum">
              <a:rPr lang="en-US" smtClean="0"/>
              <a:t>‹#›</a:t>
            </a:fld>
            <a:endParaRPr lang="en-US"/>
          </a:p>
        </p:txBody>
      </p:sp>
    </p:spTree>
    <p:extLst>
      <p:ext uri="{BB962C8B-B14F-4D97-AF65-F5344CB8AC3E}">
        <p14:creationId xmlns:p14="http://schemas.microsoft.com/office/powerpoint/2010/main" val="77057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cxnSp>
        <p:nvCxnSpPr>
          <p:cNvPr id="10" name="מחבר ישר 9">
            <a:extLst>
              <a:ext uri="{FF2B5EF4-FFF2-40B4-BE49-F238E27FC236}">
                <a16:creationId xmlns:a16="http://schemas.microsoft.com/office/drawing/2014/main" id="{F2461A2C-52BF-4F6E-AC6D-0086E64568D6}"/>
              </a:ext>
            </a:extLst>
          </p:cNvPr>
          <p:cNvCxnSpPr/>
          <p:nvPr userDrawn="1"/>
        </p:nvCxnSpPr>
        <p:spPr>
          <a:xfrm>
            <a:off x="609758" y="1140812"/>
            <a:ext cx="115822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59" y="274702"/>
            <a:ext cx="9525657"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11225625"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8" name="תמונה 7">
            <a:extLst>
              <a:ext uri="{FF2B5EF4-FFF2-40B4-BE49-F238E27FC236}">
                <a16:creationId xmlns:a16="http://schemas.microsoft.com/office/drawing/2014/main" id="{D9A40441-B7FA-4C56-A9F6-81667400FCC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3" name="TextBox 12">
            <a:extLst>
              <a:ext uri="{FF2B5EF4-FFF2-40B4-BE49-F238E27FC236}">
                <a16:creationId xmlns:a16="http://schemas.microsoft.com/office/drawing/2014/main" id="{EAB85ED7-A3EC-4840-B6B7-F3AAEA6A7EC6}"/>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4" name="Footer Placeholder 3">
            <a:extLst>
              <a:ext uri="{FF2B5EF4-FFF2-40B4-BE49-F238E27FC236}">
                <a16:creationId xmlns:a16="http://schemas.microsoft.com/office/drawing/2014/main" id="{65198F5C-2171-4B1F-A434-2CDEB837F2F1}"/>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1" name="מציין מיקום של כותרת תחתונה 4">
            <a:extLst>
              <a:ext uri="{FF2B5EF4-FFF2-40B4-BE49-F238E27FC236}">
                <a16:creationId xmlns:a16="http://schemas.microsoft.com/office/drawing/2014/main" id="{8052D5F3-C0B9-4514-B7A2-549305CDD45E}"/>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3382413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 Contents">
    <p:spTree>
      <p:nvGrpSpPr>
        <p:cNvPr id="1" name=""/>
        <p:cNvGrpSpPr/>
        <p:nvPr/>
      </p:nvGrpSpPr>
      <p:grpSpPr>
        <a:xfrm>
          <a:off x="0" y="0"/>
          <a:ext cx="0" cy="0"/>
          <a:chOff x="0" y="0"/>
          <a:chExt cx="0" cy="0"/>
        </a:xfrm>
      </p:grpSpPr>
      <p:sp>
        <p:nvSpPr>
          <p:cNvPr id="9" name="מציין מיקום של כותרת 1">
            <a:extLst>
              <a:ext uri="{FF2B5EF4-FFF2-40B4-BE49-F238E27FC236}">
                <a16:creationId xmlns:a16="http://schemas.microsoft.com/office/drawing/2014/main" id="{EA62C280-1267-4CDA-A4BE-BD0F68AECDA9}"/>
              </a:ext>
            </a:extLst>
          </p:cNvPr>
          <p:cNvSpPr>
            <a:spLocks noGrp="1"/>
          </p:cNvSpPr>
          <p:nvPr>
            <p:ph type="title" hasCustomPrompt="1"/>
          </p:nvPr>
        </p:nvSpPr>
        <p:spPr>
          <a:xfrm>
            <a:off x="609759" y="274702"/>
            <a:ext cx="9525657"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p:ph sz="quarter" idx="10" hasCustomPrompt="1"/>
          </p:nvPr>
        </p:nvSpPr>
        <p:spPr>
          <a:xfrm>
            <a:off x="609758" y="1600571"/>
            <a:ext cx="5508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sp>
        <p:nvSpPr>
          <p:cNvPr id="6" name="מציין מיקום תוכן 4">
            <a:extLst>
              <a:ext uri="{FF2B5EF4-FFF2-40B4-BE49-F238E27FC236}">
                <a16:creationId xmlns:a16="http://schemas.microsoft.com/office/drawing/2014/main" id="{C3D68647-40BB-4E40-9D12-4180680B3A93}"/>
              </a:ext>
            </a:extLst>
          </p:cNvPr>
          <p:cNvSpPr>
            <a:spLocks noGrp="1"/>
          </p:cNvSpPr>
          <p:nvPr>
            <p:ph sz="quarter" idx="11" hasCustomPrompt="1"/>
          </p:nvPr>
        </p:nvSpPr>
        <p:spPr>
          <a:xfrm>
            <a:off x="6327384" y="1600571"/>
            <a:ext cx="5508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cxnSp>
        <p:nvCxnSpPr>
          <p:cNvPr id="8" name="מחבר ישר 7">
            <a:extLst>
              <a:ext uri="{FF2B5EF4-FFF2-40B4-BE49-F238E27FC236}">
                <a16:creationId xmlns:a16="http://schemas.microsoft.com/office/drawing/2014/main" id="{19F36860-9811-4767-99D7-F50368208E0C}"/>
              </a:ext>
            </a:extLst>
          </p:cNvPr>
          <p:cNvCxnSpPr/>
          <p:nvPr userDrawn="1"/>
        </p:nvCxnSpPr>
        <p:spPr>
          <a:xfrm>
            <a:off x="609758" y="1140812"/>
            <a:ext cx="115822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תמונה 9">
            <a:extLst>
              <a:ext uri="{FF2B5EF4-FFF2-40B4-BE49-F238E27FC236}">
                <a16:creationId xmlns:a16="http://schemas.microsoft.com/office/drawing/2014/main" id="{4AA17FF7-E86C-4838-AB9C-3F47BB9CABF0}"/>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3" name="TextBox 12">
            <a:extLst>
              <a:ext uri="{FF2B5EF4-FFF2-40B4-BE49-F238E27FC236}">
                <a16:creationId xmlns:a16="http://schemas.microsoft.com/office/drawing/2014/main" id="{38B0F238-C625-43A1-9C2B-130EAD00CCFA}"/>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4" name="Footer Placeholder 3">
            <a:extLst>
              <a:ext uri="{FF2B5EF4-FFF2-40B4-BE49-F238E27FC236}">
                <a16:creationId xmlns:a16="http://schemas.microsoft.com/office/drawing/2014/main" id="{34AFCAF6-F960-4857-B88B-801B85C0EDD4}"/>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1" name="מציין מיקום של כותרת תחתונה 4">
            <a:extLst>
              <a:ext uri="{FF2B5EF4-FFF2-40B4-BE49-F238E27FC236}">
                <a16:creationId xmlns:a16="http://schemas.microsoft.com/office/drawing/2014/main" id="{18FB610E-9806-493B-9C00-A8FB753631A5}"/>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3795344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General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7" name="TextBox 6">
            <a:extLst>
              <a:ext uri="{FF2B5EF4-FFF2-40B4-BE49-F238E27FC236}">
                <a16:creationId xmlns:a16="http://schemas.microsoft.com/office/drawing/2014/main" id="{365FA8BA-D507-4143-9C90-4DEEE643B2ED}"/>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tx1"/>
                </a:solidFill>
              </a:rPr>
              <a:t>© ETSI 2021</a:t>
            </a:r>
            <a:endParaRPr lang="he-IL" sz="1400" dirty="0">
              <a:solidFill>
                <a:schemeClr val="tx1"/>
              </a:solidFill>
            </a:endParaRPr>
          </a:p>
        </p:txBody>
      </p:sp>
    </p:spTree>
    <p:extLst>
      <p:ext uri="{BB962C8B-B14F-4D97-AF65-F5344CB8AC3E}">
        <p14:creationId xmlns:p14="http://schemas.microsoft.com/office/powerpoint/2010/main" val="258470480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 General Divider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userDrawn="1">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userDrawn="1">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1" name="TextBox 10">
            <a:extLst>
              <a:ext uri="{FF2B5EF4-FFF2-40B4-BE49-F238E27FC236}">
                <a16:creationId xmlns:a16="http://schemas.microsoft.com/office/drawing/2014/main" id="{BA1F6496-27E9-440D-92D9-60D5EEE5B905}"/>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2" name="Footer Placeholder 3">
            <a:extLst>
              <a:ext uri="{FF2B5EF4-FFF2-40B4-BE49-F238E27FC236}">
                <a16:creationId xmlns:a16="http://schemas.microsoft.com/office/drawing/2014/main" id="{307B9D33-FEF9-4380-BD20-9D29DB9F42DA}"/>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4" name="מציין מיקום של כותרת תחתונה 4">
            <a:extLst>
              <a:ext uri="{FF2B5EF4-FFF2-40B4-BE49-F238E27FC236}">
                <a16:creationId xmlns:a16="http://schemas.microsoft.com/office/drawing/2014/main" id="{AD95CAA0-D765-4A48-BCDB-23B3F8E3B80F}"/>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2282913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General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כותרת 1">
            <a:extLst>
              <a:ext uri="{FF2B5EF4-FFF2-40B4-BE49-F238E27FC236}">
                <a16:creationId xmlns:a16="http://schemas.microsoft.com/office/drawing/2014/main" id="{5301E480-981E-49AF-B552-C702B15BAE22}"/>
              </a:ext>
            </a:extLst>
          </p:cNvPr>
          <p:cNvSpPr>
            <a:spLocks noGrp="1"/>
          </p:cNvSpPr>
          <p:nvPr>
            <p:ph type="title" hasCustomPrompt="1"/>
          </p:nvPr>
        </p:nvSpPr>
        <p:spPr>
          <a:xfrm>
            <a:off x="8257890" y="3429000"/>
            <a:ext cx="3600000" cy="2678030"/>
          </a:xfrm>
        </p:spPr>
        <p:txBody>
          <a:bodyPr anchor="t">
            <a:noAutofit/>
          </a:bodyPr>
          <a:lstStyle>
            <a:lvl1pPr algn="ctr">
              <a:lnSpc>
                <a:spcPts val="4800"/>
              </a:lnSpc>
              <a:defRPr sz="4800" b="0" cap="none" baseline="0">
                <a:solidFill>
                  <a:schemeClr val="tx1"/>
                </a:solidFill>
                <a:latin typeface="+mj-lt"/>
              </a:defRPr>
            </a:lvl1pPr>
          </a:lstStyle>
          <a:p>
            <a:r>
              <a:rPr lang="en-US" dirty="0"/>
              <a:t>Divider headline</a:t>
            </a:r>
          </a:p>
        </p:txBody>
      </p:sp>
      <p:pic>
        <p:nvPicPr>
          <p:cNvPr id="34" name="תמונה 33">
            <a:extLst>
              <a:ext uri="{FF2B5EF4-FFF2-40B4-BE49-F238E27FC236}">
                <a16:creationId xmlns:a16="http://schemas.microsoft.com/office/drawing/2014/main" id="{6F7F4453-8800-4C06-BF90-006519AAEA5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7" name="TextBox 6">
            <a:extLst>
              <a:ext uri="{FF2B5EF4-FFF2-40B4-BE49-F238E27FC236}">
                <a16:creationId xmlns:a16="http://schemas.microsoft.com/office/drawing/2014/main" id="{75000C9C-5F4A-4137-B5D6-C7CBCBA749CF}"/>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tx1"/>
                </a:solidFill>
              </a:rPr>
              <a:t>© ETSI 2021</a:t>
            </a:r>
            <a:endParaRPr lang="he-IL" sz="1400" dirty="0">
              <a:solidFill>
                <a:schemeClr val="tx1"/>
              </a:solidFill>
            </a:endParaRPr>
          </a:p>
        </p:txBody>
      </p:sp>
    </p:spTree>
    <p:extLst>
      <p:ext uri="{BB962C8B-B14F-4D97-AF65-F5344CB8AC3E}">
        <p14:creationId xmlns:p14="http://schemas.microsoft.com/office/powerpoint/2010/main" val="18321367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 General Divider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80" name="מחבר ישר 79">
            <a:extLst>
              <a:ext uri="{FF2B5EF4-FFF2-40B4-BE49-F238E27FC236}">
                <a16:creationId xmlns:a16="http://schemas.microsoft.com/office/drawing/2014/main" id="{6D31CB01-F4A3-47B4-9C21-E340F9C27871}"/>
              </a:ext>
            </a:extLst>
          </p:cNvPr>
          <p:cNvCxnSpPr>
            <a:cxnSpLocks/>
          </p:cNvCxnSpPr>
          <p:nvPr userDrawn="1"/>
        </p:nvCxnSpPr>
        <p:spPr>
          <a:xfrm>
            <a:off x="609758" y="1140812"/>
            <a:ext cx="90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מציין מיקום של כותרת 1">
            <a:extLst>
              <a:ext uri="{FF2B5EF4-FFF2-40B4-BE49-F238E27FC236}">
                <a16:creationId xmlns:a16="http://schemas.microsoft.com/office/drawing/2014/main" id="{EA62C280-1267-4CDA-A4BE-BD0F68AECDA9}"/>
              </a:ext>
            </a:extLst>
          </p:cNvPr>
          <p:cNvSpPr>
            <a:spLocks noGrp="1"/>
          </p:cNvSpPr>
          <p:nvPr userDrawn="1">
            <p:ph type="title" hasCustomPrompt="1"/>
          </p:nvPr>
        </p:nvSpPr>
        <p:spPr>
          <a:xfrm>
            <a:off x="609760" y="274702"/>
            <a:ext cx="9000000" cy="866110"/>
          </a:xfrm>
          <a:prstGeom prst="rect">
            <a:avLst/>
          </a:prstGeom>
        </p:spPr>
        <p:txBody>
          <a:bodyPr vert="horz" lIns="108878" tIns="54439" rIns="108878" bIns="54439" rtlCol="0" anchor="b">
            <a:noAutofit/>
          </a:bodyPr>
          <a:lstStyle>
            <a:lvl1pPr>
              <a:defRPr/>
            </a:lvl1pPr>
          </a:lstStyle>
          <a:p>
            <a:r>
              <a:rPr lang="en-US" dirty="0"/>
              <a:t>Click to add Title</a:t>
            </a:r>
          </a:p>
        </p:txBody>
      </p:sp>
      <p:sp>
        <p:nvSpPr>
          <p:cNvPr id="5" name="מציין מיקום תוכן 4">
            <a:extLst>
              <a:ext uri="{FF2B5EF4-FFF2-40B4-BE49-F238E27FC236}">
                <a16:creationId xmlns:a16="http://schemas.microsoft.com/office/drawing/2014/main" id="{7348B2B8-4808-4ED7-8666-99CDB2003C22}"/>
              </a:ext>
            </a:extLst>
          </p:cNvPr>
          <p:cNvSpPr>
            <a:spLocks noGrp="1"/>
          </p:cNvSpPr>
          <p:nvPr userDrawn="1">
            <p:ph sz="quarter" idx="10" hasCustomPrompt="1"/>
          </p:nvPr>
        </p:nvSpPr>
        <p:spPr>
          <a:xfrm>
            <a:off x="609758" y="1600571"/>
            <a:ext cx="9000000" cy="468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dirty="0"/>
              <a:t>Click to add text</a:t>
            </a:r>
            <a:endParaRPr lang="he-IL" dirty="0"/>
          </a:p>
          <a:p>
            <a:pPr lvl="1"/>
            <a:r>
              <a:rPr lang="en-US" dirty="0"/>
              <a:t>2nd level</a:t>
            </a:r>
            <a:endParaRPr lang="he-IL" dirty="0"/>
          </a:p>
          <a:p>
            <a:pPr lvl="2"/>
            <a:r>
              <a:rPr lang="en-US" dirty="0"/>
              <a:t>3rd level</a:t>
            </a:r>
            <a:endParaRPr lang="he-IL" dirty="0"/>
          </a:p>
          <a:p>
            <a:pPr lvl="3"/>
            <a:r>
              <a:rPr lang="en-US" dirty="0"/>
              <a:t>4th level</a:t>
            </a:r>
            <a:endParaRPr lang="he-IL" dirty="0"/>
          </a:p>
          <a:p>
            <a:pPr lvl="4"/>
            <a:r>
              <a:rPr lang="en-US" dirty="0"/>
              <a:t>5th level</a:t>
            </a:r>
          </a:p>
          <a:p>
            <a:pPr lvl="5"/>
            <a:r>
              <a:rPr lang="en-US" dirty="0"/>
              <a:t>6th level</a:t>
            </a:r>
          </a:p>
          <a:p>
            <a:pPr lvl="6"/>
            <a:r>
              <a:rPr lang="en-US" dirty="0"/>
              <a:t>7th level</a:t>
            </a:r>
          </a:p>
          <a:p>
            <a:pPr lvl="7"/>
            <a:r>
              <a:rPr lang="en-US" dirty="0"/>
              <a:t>8th level</a:t>
            </a:r>
            <a:endParaRPr lang="he-IL" dirty="0"/>
          </a:p>
        </p:txBody>
      </p:sp>
      <p:pic>
        <p:nvPicPr>
          <p:cNvPr id="13" name="תמונה 12">
            <a:extLst>
              <a:ext uri="{FF2B5EF4-FFF2-40B4-BE49-F238E27FC236}">
                <a16:creationId xmlns:a16="http://schemas.microsoft.com/office/drawing/2014/main" id="{51374FC3-FDE5-46BE-9615-D545EFC9B3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0345890" y="354365"/>
            <a:ext cx="1512000" cy="483835"/>
          </a:xfrm>
          <a:prstGeom prst="rect">
            <a:avLst/>
          </a:prstGeom>
        </p:spPr>
      </p:pic>
      <p:sp>
        <p:nvSpPr>
          <p:cNvPr id="11" name="TextBox 10">
            <a:extLst>
              <a:ext uri="{FF2B5EF4-FFF2-40B4-BE49-F238E27FC236}">
                <a16:creationId xmlns:a16="http://schemas.microsoft.com/office/drawing/2014/main" id="{CB15B2BD-39A7-4F11-A0F9-A8EBC07F4ED4}"/>
              </a:ext>
            </a:extLst>
          </p:cNvPr>
          <p:cNvSpPr txBox="1"/>
          <p:nvPr userDrawn="1"/>
        </p:nvSpPr>
        <p:spPr>
          <a:xfrm>
            <a:off x="622779" y="6418428"/>
            <a:ext cx="1228143" cy="307777"/>
          </a:xfrm>
          <a:prstGeom prst="rect">
            <a:avLst/>
          </a:prstGeom>
          <a:noFill/>
        </p:spPr>
        <p:txBody>
          <a:bodyPr wrap="square" rtlCol="0">
            <a:spAutoFit/>
          </a:bodyPr>
          <a:lstStyle/>
          <a:p>
            <a:pPr lvl="0"/>
            <a:r>
              <a:rPr lang="en-US" sz="1400" dirty="0">
                <a:solidFill>
                  <a:schemeClr val="bg1"/>
                </a:solidFill>
              </a:rPr>
              <a:t>© ETSI 2021</a:t>
            </a:r>
            <a:endParaRPr lang="he-IL" sz="1400" dirty="0">
              <a:solidFill>
                <a:schemeClr val="bg1"/>
              </a:solidFill>
            </a:endParaRPr>
          </a:p>
        </p:txBody>
      </p:sp>
      <p:sp>
        <p:nvSpPr>
          <p:cNvPr id="12" name="Footer Placeholder 3">
            <a:extLst>
              <a:ext uri="{FF2B5EF4-FFF2-40B4-BE49-F238E27FC236}">
                <a16:creationId xmlns:a16="http://schemas.microsoft.com/office/drawing/2014/main" id="{44E42D40-548C-4F03-B969-9E06A979BE34}"/>
              </a:ext>
            </a:extLst>
          </p:cNvPr>
          <p:cNvSpPr txBox="1">
            <a:spLocks/>
          </p:cNvSpPr>
          <p:nvPr userDrawn="1"/>
        </p:nvSpPr>
        <p:spPr>
          <a:xfrm>
            <a:off x="11205491" y="6387771"/>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C81157-9992-4BD3-B8A9-14B1E5882052}" type="slidenum">
              <a:rPr lang="en-US" sz="1400" baseline="0" smtClean="0">
                <a:solidFill>
                  <a:schemeClr val="tx1"/>
                </a:solidFill>
                <a:latin typeface="Calibri" panose="020F0502020204030204" pitchFamily="34" charset="0"/>
                <a:cs typeface="Calibri" panose="020F0502020204030204" pitchFamily="34" charset="0"/>
              </a:rPr>
              <a:pPr algn="r"/>
              <a:t>‹#›</a:t>
            </a:fld>
            <a:endParaRPr lang="en-US" sz="1400" baseline="0" dirty="0">
              <a:solidFill>
                <a:schemeClr val="tx1"/>
              </a:solidFill>
              <a:latin typeface="Calibri" panose="020F0502020204030204" pitchFamily="34" charset="0"/>
              <a:cs typeface="Calibri" panose="020F0502020204030204" pitchFamily="34" charset="0"/>
            </a:endParaRPr>
          </a:p>
        </p:txBody>
      </p:sp>
      <p:sp>
        <p:nvSpPr>
          <p:cNvPr id="14" name="מציין מיקום של כותרת תחתונה 4">
            <a:extLst>
              <a:ext uri="{FF2B5EF4-FFF2-40B4-BE49-F238E27FC236}">
                <a16:creationId xmlns:a16="http://schemas.microsoft.com/office/drawing/2014/main" id="{44B39FA4-0625-40DB-9345-F9D4DCF46040}"/>
              </a:ext>
            </a:extLst>
          </p:cNvPr>
          <p:cNvSpPr>
            <a:spLocks noGrp="1"/>
          </p:cNvSpPr>
          <p:nvPr>
            <p:ph type="ftr" sz="quarter" idx="3"/>
          </p:nvPr>
        </p:nvSpPr>
        <p:spPr>
          <a:xfrm>
            <a:off x="4038600" y="6388995"/>
            <a:ext cx="4114800" cy="365125"/>
          </a:xfrm>
          <a:prstGeom prst="rect">
            <a:avLst/>
          </a:prstGeom>
        </p:spPr>
        <p:txBody>
          <a:bodyPr vert="horz" lIns="108878" tIns="54439" rIns="108878" bIns="54439" rtlCol="0" anchor="ctr">
            <a:noAutofit/>
          </a:bodyPr>
          <a:lstStyle>
            <a:lvl1pPr>
              <a:defRPr lang="en-US" sz="1400" baseline="0" smtClean="0">
                <a:solidFill>
                  <a:schemeClr val="bg1"/>
                </a:solidFill>
                <a:latin typeface="Calibri" panose="020F0502020204030204" pitchFamily="34" charset="0"/>
                <a:cs typeface="Calibri" panose="020F0502020204030204" pitchFamily="34" charset="0"/>
              </a:defRPr>
            </a:lvl1pPr>
          </a:lstStyle>
          <a:p>
            <a:pPr algn="ctr">
              <a:buFont typeface="Wingdings" panose="05000000000000000000" pitchFamily="2" charset="2"/>
              <a:buNone/>
            </a:pPr>
            <a:r>
              <a:rPr lang="en-US"/>
              <a:t>ADD SECTION NAME</a:t>
            </a:r>
            <a:endParaRPr lang="en-US" dirty="0"/>
          </a:p>
        </p:txBody>
      </p:sp>
    </p:spTree>
    <p:extLst>
      <p:ext uri="{BB962C8B-B14F-4D97-AF65-F5344CB8AC3E}">
        <p14:creationId xmlns:p14="http://schemas.microsoft.com/office/powerpoint/2010/main" val="2328348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מציין מיקום של כותרת 1">
            <a:extLst>
              <a:ext uri="{FF2B5EF4-FFF2-40B4-BE49-F238E27FC236}">
                <a16:creationId xmlns:a16="http://schemas.microsoft.com/office/drawing/2014/main" id="{2CFED113-5DDD-4FFD-8CCB-BC6D24C55D09}"/>
              </a:ext>
            </a:extLst>
          </p:cNvPr>
          <p:cNvSpPr>
            <a:spLocks noGrp="1"/>
          </p:cNvSpPr>
          <p:nvPr>
            <p:ph type="title"/>
          </p:nvPr>
        </p:nvSpPr>
        <p:spPr>
          <a:xfrm>
            <a:off x="609759" y="274702"/>
            <a:ext cx="9525657" cy="866110"/>
          </a:xfrm>
          <a:prstGeom prst="rect">
            <a:avLst/>
          </a:prstGeom>
        </p:spPr>
        <p:txBody>
          <a:bodyPr vert="horz" lIns="108878" tIns="54439" rIns="108878" bIns="54439" rtlCol="0" anchor="b">
            <a:noAutofit/>
          </a:bodyPr>
          <a:lstStyle/>
          <a:p>
            <a:r>
              <a:rPr lang="en-US" dirty="0"/>
              <a:t>Click to edit headline style</a:t>
            </a:r>
          </a:p>
        </p:txBody>
      </p:sp>
      <p:sp>
        <p:nvSpPr>
          <p:cNvPr id="24" name="מציין מיקום טקסט 2">
            <a:extLst>
              <a:ext uri="{FF2B5EF4-FFF2-40B4-BE49-F238E27FC236}">
                <a16:creationId xmlns:a16="http://schemas.microsoft.com/office/drawing/2014/main" id="{C17FB1B4-EC1B-4F1E-A23B-7FB39219B1FF}"/>
              </a:ext>
            </a:extLst>
          </p:cNvPr>
          <p:cNvSpPr>
            <a:spLocks noGrp="1"/>
          </p:cNvSpPr>
          <p:nvPr>
            <p:ph type="body" idx="1"/>
          </p:nvPr>
        </p:nvSpPr>
        <p:spPr>
          <a:xfrm>
            <a:off x="609759" y="1600571"/>
            <a:ext cx="11225625" cy="4527011"/>
          </a:xfrm>
          <a:prstGeom prst="rect">
            <a:avLst/>
          </a:prstGeom>
        </p:spPr>
        <p:txBody>
          <a:bodyPr vert="horz" lIns="108878" tIns="54439" rIns="108878" bIns="54439" rtlCol="0">
            <a:noAutofit/>
          </a:bodyPr>
          <a:lstStyle/>
          <a:p>
            <a:pPr lvl="0"/>
            <a:r>
              <a:rPr lang="en-US" dirty="0"/>
              <a:t>First Level Text</a:t>
            </a:r>
            <a:endParaRPr lang="he-IL" dirty="0"/>
          </a:p>
          <a:p>
            <a:pPr lvl="1"/>
            <a:r>
              <a:rPr lang="en-US" dirty="0"/>
              <a:t>First Level Bullet</a:t>
            </a:r>
            <a:endParaRPr lang="he-IL" dirty="0"/>
          </a:p>
          <a:p>
            <a:pPr lvl="2"/>
            <a:r>
              <a:rPr lang="en-US" dirty="0"/>
              <a:t>Second Level Bullet</a:t>
            </a:r>
          </a:p>
          <a:p>
            <a:pPr lvl="3"/>
            <a:r>
              <a:rPr lang="en-US" dirty="0"/>
              <a:t>Third Level Number</a:t>
            </a:r>
            <a:endParaRPr lang="he-IL" dirty="0"/>
          </a:p>
          <a:p>
            <a:pPr lvl="4"/>
            <a:r>
              <a:rPr lang="en-US" dirty="0"/>
              <a:t>First Level Number</a:t>
            </a:r>
          </a:p>
          <a:p>
            <a:pPr lvl="5"/>
            <a:r>
              <a:rPr lang="en-US" dirty="0"/>
              <a:t>Second Level Number</a:t>
            </a:r>
          </a:p>
          <a:p>
            <a:pPr lvl="6"/>
            <a:r>
              <a:rPr lang="en-US" dirty="0"/>
              <a:t>Third Level Number</a:t>
            </a:r>
          </a:p>
          <a:p>
            <a:pPr lvl="7"/>
            <a:r>
              <a:rPr lang="en-US" dirty="0"/>
              <a:t>Note</a:t>
            </a:r>
          </a:p>
        </p:txBody>
      </p:sp>
    </p:spTree>
    <p:extLst>
      <p:ext uri="{BB962C8B-B14F-4D97-AF65-F5344CB8AC3E}">
        <p14:creationId xmlns:p14="http://schemas.microsoft.com/office/powerpoint/2010/main" val="853609190"/>
      </p:ext>
    </p:extLst>
  </p:cSld>
  <p:clrMap bg1="lt1" tx1="dk1" bg2="lt2" tx2="dk2" accent1="accent1" accent2="accent2" accent3="accent3" accent4="accent4" accent5="accent5" accent6="accent6" hlink="hlink" folHlink="folHlink"/>
  <p:sldLayoutIdLst>
    <p:sldLayoutId id="2147483803" r:id="rId1"/>
    <p:sldLayoutId id="2147483800" r:id="rId2"/>
    <p:sldLayoutId id="2147483801" r:id="rId3"/>
    <p:sldLayoutId id="2147483660" r:id="rId4"/>
    <p:sldLayoutId id="2147483779"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10" r:id="rId16"/>
    <p:sldLayoutId id="2147483811" r:id="rId17"/>
    <p:sldLayoutId id="2147483808" r:id="rId18"/>
    <p:sldLayoutId id="2147483809" r:id="rId19"/>
    <p:sldLayoutId id="2147483806" r:id="rId20"/>
    <p:sldLayoutId id="2147483807" r:id="rId21"/>
    <p:sldLayoutId id="2147483804" r:id="rId22"/>
    <p:sldLayoutId id="2147483805" r:id="rId23"/>
    <p:sldLayoutId id="2147483791" r:id="rId24"/>
    <p:sldLayoutId id="2147483799"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 id="2147483821" r:id="rId35"/>
    <p:sldLayoutId id="2147483843" r:id="rId36"/>
    <p:sldLayoutId id="2147483844" r:id="rId37"/>
  </p:sldLayoutIdLst>
  <p:hf hdr="0" dt="0"/>
  <p:txStyles>
    <p:titleStyle>
      <a:lvl1pPr algn="l" defTabSz="914400" rtl="0" eaLnBrk="1" latinLnBrk="0" hangingPunct="1">
        <a:lnSpc>
          <a:spcPts val="3000"/>
        </a:lnSpc>
        <a:spcBef>
          <a:spcPct val="0"/>
        </a:spcBef>
        <a:buNone/>
        <a:defRPr sz="3000" b="0" kern="1200" baseline="0">
          <a:solidFill>
            <a:schemeClr val="accent1"/>
          </a:solidFill>
          <a:latin typeface="+mn-lt"/>
          <a:ea typeface="+mj-ea"/>
          <a:cs typeface="Tahoma" panose="020B0604030504040204" pitchFamily="34" charset="0"/>
        </a:defRPr>
      </a:lvl1pPr>
    </p:titleStyle>
    <p:bodyStyle>
      <a:lvl1pPr marL="0" indent="0" algn="l" defTabSz="914400" rtl="0" eaLnBrk="1" latinLnBrk="0" hangingPunct="1">
        <a:lnSpc>
          <a:spcPct val="100000"/>
        </a:lnSpc>
        <a:spcBef>
          <a:spcPts val="1800"/>
        </a:spcBef>
        <a:buFont typeface="Wingdings" panose="05000000000000000000" pitchFamily="2" charset="2"/>
        <a:buNone/>
        <a:defRPr sz="2400" kern="1200" baseline="0">
          <a:solidFill>
            <a:schemeClr val="tx1"/>
          </a:solidFill>
          <a:latin typeface="+mn-lt"/>
          <a:ea typeface="+mn-ea"/>
          <a:cs typeface="Tahoma" panose="020B0604030504040204" pitchFamily="34" charset="0"/>
        </a:defRPr>
      </a:lvl1pPr>
      <a:lvl2pPr marL="360000" indent="-360000" algn="l" defTabSz="914400" rtl="0" eaLnBrk="1" latinLnBrk="0" hangingPunct="1">
        <a:lnSpc>
          <a:spcPct val="100000"/>
        </a:lnSpc>
        <a:spcBef>
          <a:spcPts val="1200"/>
        </a:spcBef>
        <a:buClr>
          <a:schemeClr val="accent3"/>
        </a:buClr>
        <a:buSzPct val="93000"/>
        <a:buFontTx/>
        <a:buBlip>
          <a:blip r:embed="rId39"/>
        </a:buBlip>
        <a:defRPr sz="2400" kern="1200" baseline="0">
          <a:solidFill>
            <a:schemeClr val="tx1"/>
          </a:solidFill>
          <a:latin typeface="+mj-lt"/>
          <a:ea typeface="+mn-ea"/>
          <a:cs typeface="Tahoma" panose="020B0604030504040204" pitchFamily="34" charset="0"/>
        </a:defRPr>
      </a:lvl2pPr>
      <a:lvl3pPr marL="720000" indent="-360000" algn="l" defTabSz="914400" rtl="0" eaLnBrk="1" latinLnBrk="0" hangingPunct="1">
        <a:lnSpc>
          <a:spcPct val="100000"/>
        </a:lnSpc>
        <a:spcBef>
          <a:spcPts val="600"/>
        </a:spcBef>
        <a:buClr>
          <a:schemeClr val="accent2"/>
        </a:buClr>
        <a:buSzPct val="93000"/>
        <a:buFontTx/>
        <a:buBlip>
          <a:blip r:embed="rId39"/>
        </a:buBlip>
        <a:defRPr sz="2000" kern="1200" baseline="0">
          <a:solidFill>
            <a:schemeClr val="tx1"/>
          </a:solidFill>
          <a:latin typeface="+mj-lt"/>
          <a:ea typeface="+mn-ea"/>
          <a:cs typeface="Tahoma" panose="020B0604030504040204" pitchFamily="34" charset="0"/>
        </a:defRPr>
      </a:lvl3pPr>
      <a:lvl4pPr marL="1008000" indent="-288000" algn="l" defTabSz="914400" rtl="0" eaLnBrk="1" latinLnBrk="0" hangingPunct="1">
        <a:lnSpc>
          <a:spcPct val="100000"/>
        </a:lnSpc>
        <a:spcBef>
          <a:spcPts val="400"/>
        </a:spcBef>
        <a:buClr>
          <a:schemeClr val="accent2"/>
        </a:buClr>
        <a:buSzPct val="93000"/>
        <a:buFontTx/>
        <a:buBlip>
          <a:blip r:embed="rId39"/>
        </a:buBlip>
        <a:defRPr sz="1800" kern="1200" baseline="0">
          <a:solidFill>
            <a:schemeClr val="tx1"/>
          </a:solidFill>
          <a:latin typeface="+mj-lt"/>
          <a:ea typeface="+mn-ea"/>
          <a:cs typeface="Tahoma" panose="020B0604030504040204" pitchFamily="34" charset="0"/>
        </a:defRPr>
      </a:lvl4pPr>
      <a:lvl5pPr marL="360000" indent="-360000" algn="l" defTabSz="914400" rtl="0" eaLnBrk="1" latinLnBrk="0" hangingPunct="1">
        <a:lnSpc>
          <a:spcPct val="100000"/>
        </a:lnSpc>
        <a:spcBef>
          <a:spcPts val="1200"/>
        </a:spcBef>
        <a:buClr>
          <a:schemeClr val="accent2"/>
        </a:buClr>
        <a:buFont typeface="+mj-lt"/>
        <a:buAutoNum type="arabicPeriod"/>
        <a:defRPr sz="2400" kern="1200" baseline="0">
          <a:solidFill>
            <a:schemeClr val="tx1"/>
          </a:solidFill>
          <a:latin typeface="+mj-lt"/>
          <a:ea typeface="+mn-ea"/>
          <a:cs typeface="Tahoma" panose="020B0604030504040204" pitchFamily="34" charset="0"/>
        </a:defRPr>
      </a:lvl5pPr>
      <a:lvl6pPr marL="720000" indent="-360000" algn="l" defTabSz="914400" rtl="0" eaLnBrk="1" latinLnBrk="0" hangingPunct="1">
        <a:lnSpc>
          <a:spcPct val="100000"/>
        </a:lnSpc>
        <a:spcBef>
          <a:spcPts val="600"/>
        </a:spcBef>
        <a:buClr>
          <a:schemeClr val="accent2"/>
        </a:buClr>
        <a:buFont typeface="+mj-lt"/>
        <a:buAutoNum type="arabicParenR"/>
        <a:defRPr sz="2000" kern="1200" baseline="0">
          <a:solidFill>
            <a:schemeClr val="tx1"/>
          </a:solidFill>
          <a:latin typeface="+mj-lt"/>
          <a:ea typeface="+mn-ea"/>
          <a:cs typeface="Tahoma" panose="020B0604030504040204" pitchFamily="34" charset="0"/>
        </a:defRPr>
      </a:lvl6pPr>
      <a:lvl7pPr marL="1008000" indent="-288000" algn="l" defTabSz="914400" rtl="0" eaLnBrk="1" latinLnBrk="0" hangingPunct="1">
        <a:lnSpc>
          <a:spcPct val="100000"/>
        </a:lnSpc>
        <a:spcBef>
          <a:spcPts val="400"/>
        </a:spcBef>
        <a:buClr>
          <a:schemeClr val="accent2"/>
        </a:buClr>
        <a:buFont typeface="+mj-lt"/>
        <a:buAutoNum type="alphaLcParenR"/>
        <a:defRPr sz="1800" kern="1200" baseline="0">
          <a:solidFill>
            <a:schemeClr val="tx1"/>
          </a:solidFill>
          <a:latin typeface="+mj-lt"/>
          <a:ea typeface="+mn-ea"/>
          <a:cs typeface="Tahoma" panose="020B0604030504040204" pitchFamily="34" charset="0"/>
        </a:defRPr>
      </a:lvl7pPr>
      <a:lvl8pPr marL="0" indent="0" algn="l" defTabSz="914400" rtl="0" eaLnBrk="1" latinLnBrk="0" hangingPunct="1">
        <a:lnSpc>
          <a:spcPct val="100000"/>
        </a:lnSpc>
        <a:spcBef>
          <a:spcPts val="600"/>
        </a:spcBef>
        <a:buFont typeface="Arial" panose="020B0604020202020204" pitchFamily="34" charset="0"/>
        <a:buNone/>
        <a:defRPr sz="1600" kern="1200" baseline="0">
          <a:solidFill>
            <a:schemeClr val="tx1"/>
          </a:solidFill>
          <a:latin typeface="+mj-lt"/>
          <a:ea typeface="+mn-ea"/>
          <a:cs typeface="Tahoma" panose="020B0604030504040204" pitchFamily="34" charset="0"/>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2" orient="horz" pos="3960" userDrawn="1">
          <p15:clr>
            <a:srgbClr val="F26B43"/>
          </p15:clr>
        </p15:guide>
        <p15:guide id="3" orient="horz" pos="345" userDrawn="1">
          <p15:clr>
            <a:srgbClr val="F26B43"/>
          </p15:clr>
        </p15:guide>
        <p15:guide id="4" pos="336" userDrawn="1">
          <p15:clr>
            <a:srgbClr val="F26B43"/>
          </p15:clr>
        </p15:guide>
        <p15:guide id="5" pos="7334" userDrawn="1">
          <p15:clr>
            <a:srgbClr val="F26B43"/>
          </p15:clr>
        </p15:guide>
        <p15:guide id="6" orient="horz" pos="1192" userDrawn="1">
          <p15:clr>
            <a:srgbClr val="A4A3A4"/>
          </p15:clr>
        </p15:guide>
        <p15:guide id="7" orient="horz" pos="960" userDrawn="1">
          <p15:clr>
            <a:srgbClr val="A4A3A4"/>
          </p15:clr>
        </p15:guide>
        <p15:guide id="9" orient="horz" pos="1420" userDrawn="1">
          <p15:clr>
            <a:srgbClr val="A4A3A4"/>
          </p15:clr>
        </p15:guide>
        <p15:guide id="12" orient="horz" pos="2160" userDrawn="1">
          <p15:clr>
            <a:srgbClr val="A4A3A4"/>
          </p15:clr>
        </p15:guide>
        <p15:guide id="13" orient="horz" pos="632"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1.emf"/><Relationship Id="rId7" Type="http://schemas.openxmlformats.org/officeDocument/2006/relationships/hyperlink" Target="https://commons.wikimedia.org/wiki/File:WBAMC_first_in_DoD_to_use_robot_for_surgery_160426-A-EK666-506.jp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hyperlink" Target="https://www.pexels.com/photo/vehicle-on-rad-in-desert-dune-2994323/" TargetMode="External"/><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etsisign.eu1.echosign.com/public/esignWidget?wid=CBFCIBAA3AAABLblqZhAJlEX8LjN7qmnAji2dKXvZjPfh9_F-8D0Nie_occrDWzykiOhJlqeZsj5EUddc7jg*" TargetMode="External"/><Relationship Id="rId3" Type="http://schemas.openxmlformats.org/officeDocument/2006/relationships/hyperlink" Target="https://portal.etsi.org/TB-SiteMap/PDL" TargetMode="External"/><Relationship Id="rId7" Type="http://schemas.openxmlformats.org/officeDocument/2006/relationships/hyperlink" Target="https://etsisign.eu1.echosign.com/public/esignWidget?wid=CBFCIBAA3AAABLblqZhCFIKKwo78RDjTB7HiBJQ8coBHuVH3qxfIUYVZqitz64q2Pu6LFwLUZeVn3sRLXlag*"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pdlwiki.etsi.org/" TargetMode="External"/><Relationship Id="rId5" Type="http://schemas.openxmlformats.org/officeDocument/2006/relationships/hyperlink" Target="https://portal.etsi.org/TB-SiteMap/PDL/List-of-PDL-Members-and-Participants" TargetMode="External"/><Relationship Id="rId4" Type="http://schemas.openxmlformats.org/officeDocument/2006/relationships/hyperlink" Target="https://portal.etsi.org/tb.aspx?tbid=873&amp;SubTB=873#lt-50611-work-programme" TargetMode="External"/><Relationship Id="rId9" Type="http://schemas.openxmlformats.org/officeDocument/2006/relationships/hyperlink" Target="https://www.etsi.org/research"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טקסט 4">
            <a:extLst>
              <a:ext uri="{FF2B5EF4-FFF2-40B4-BE49-F238E27FC236}">
                <a16:creationId xmlns:a16="http://schemas.microsoft.com/office/drawing/2014/main" id="{70EFC105-4126-4095-9808-AAFCC9AA83CD}"/>
              </a:ext>
            </a:extLst>
          </p:cNvPr>
          <p:cNvSpPr>
            <a:spLocks noGrp="1"/>
          </p:cNvSpPr>
          <p:nvPr>
            <p:ph type="body" sz="quarter" idx="16"/>
          </p:nvPr>
        </p:nvSpPr>
        <p:spPr/>
        <p:txBody>
          <a:bodyPr/>
          <a:lstStyle/>
          <a:p>
            <a:r>
              <a:rPr lang="en-US" dirty="0"/>
              <a:t>27.01.2021</a:t>
            </a:r>
          </a:p>
        </p:txBody>
      </p:sp>
      <p:sp>
        <p:nvSpPr>
          <p:cNvPr id="2" name="כותרת 1">
            <a:extLst>
              <a:ext uri="{FF2B5EF4-FFF2-40B4-BE49-F238E27FC236}">
                <a16:creationId xmlns:a16="http://schemas.microsoft.com/office/drawing/2014/main" id="{4A59707F-057E-4A2B-8139-5C96DDFC9F5E}"/>
              </a:ext>
            </a:extLst>
          </p:cNvPr>
          <p:cNvSpPr>
            <a:spLocks noGrp="1"/>
          </p:cNvSpPr>
          <p:nvPr>
            <p:ph type="ctrTitle"/>
          </p:nvPr>
        </p:nvSpPr>
        <p:spPr/>
        <p:txBody>
          <a:bodyPr/>
          <a:lstStyle/>
          <a:p>
            <a:r>
              <a:rPr lang="en-US" b="1" dirty="0"/>
              <a:t>Permissioned Distributed Ledgers</a:t>
            </a:r>
            <a:br>
              <a:rPr lang="en-US" dirty="0"/>
            </a:br>
            <a:r>
              <a:rPr lang="en-US" sz="4000" dirty="0"/>
              <a:t> Smart Contracts and IoT</a:t>
            </a:r>
            <a:endParaRPr lang="en-US" dirty="0"/>
          </a:p>
        </p:txBody>
      </p:sp>
      <p:sp>
        <p:nvSpPr>
          <p:cNvPr id="3" name="מציין מיקום טקסט 2">
            <a:extLst>
              <a:ext uri="{FF2B5EF4-FFF2-40B4-BE49-F238E27FC236}">
                <a16:creationId xmlns:a16="http://schemas.microsoft.com/office/drawing/2014/main" id="{383F8D3C-4FCC-45C2-A491-65EFF4E00AA8}"/>
              </a:ext>
            </a:extLst>
          </p:cNvPr>
          <p:cNvSpPr>
            <a:spLocks noGrp="1"/>
          </p:cNvSpPr>
          <p:nvPr>
            <p:ph type="body" sz="quarter" idx="13"/>
          </p:nvPr>
        </p:nvSpPr>
        <p:spPr/>
        <p:txBody>
          <a:bodyPr/>
          <a:lstStyle/>
          <a:p>
            <a:r>
              <a:rPr lang="en-US" dirty="0" err="1"/>
              <a:t>Tooba</a:t>
            </a:r>
            <a:r>
              <a:rPr lang="en-US" dirty="0"/>
              <a:t> Faisal</a:t>
            </a:r>
          </a:p>
          <a:p>
            <a:r>
              <a:rPr lang="en-US" dirty="0"/>
              <a:t>King’s College London</a:t>
            </a:r>
          </a:p>
        </p:txBody>
      </p:sp>
      <p:sp>
        <p:nvSpPr>
          <p:cNvPr id="9" name="מציין מיקום טקסט 8">
            <a:extLst>
              <a:ext uri="{FF2B5EF4-FFF2-40B4-BE49-F238E27FC236}">
                <a16:creationId xmlns:a16="http://schemas.microsoft.com/office/drawing/2014/main" id="{E0D95049-F654-46FF-8E98-336BBC643B9F}"/>
              </a:ext>
            </a:extLst>
          </p:cNvPr>
          <p:cNvSpPr>
            <a:spLocks noGrp="1"/>
          </p:cNvSpPr>
          <p:nvPr>
            <p:ph type="body" sz="quarter" idx="17"/>
          </p:nvPr>
        </p:nvSpPr>
        <p:spPr>
          <a:xfrm>
            <a:off x="7222941" y="5071255"/>
            <a:ext cx="4792595" cy="671819"/>
          </a:xfrm>
        </p:spPr>
        <p:txBody>
          <a:bodyPr/>
          <a:lstStyle/>
          <a:p>
            <a:r>
              <a:rPr lang="en-US" dirty="0"/>
              <a:t>ICT Verticals and Horizontals for Blockchain </a:t>
            </a:r>
            <a:r>
              <a:rPr lang="en-US" dirty="0" err="1"/>
              <a:t>Standardisation</a:t>
            </a:r>
            <a:endParaRPr lang="en-US" dirty="0"/>
          </a:p>
        </p:txBody>
      </p:sp>
    </p:spTree>
    <p:extLst>
      <p:ext uri="{BB962C8B-B14F-4D97-AF65-F5344CB8AC3E}">
        <p14:creationId xmlns:p14="http://schemas.microsoft.com/office/powerpoint/2010/main" val="2909588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8597-24A6-C24F-9C9D-6BC88AC57500}"/>
              </a:ext>
            </a:extLst>
          </p:cNvPr>
          <p:cNvSpPr>
            <a:spLocks noGrp="1"/>
          </p:cNvSpPr>
          <p:nvPr>
            <p:ph type="title"/>
          </p:nvPr>
        </p:nvSpPr>
        <p:spPr/>
        <p:txBody>
          <a:bodyPr/>
          <a:lstStyle/>
          <a:p>
            <a:r>
              <a:rPr lang="en-US" dirty="0"/>
              <a:t>Key Requirements for the future IoTs</a:t>
            </a:r>
          </a:p>
        </p:txBody>
      </p:sp>
      <p:sp>
        <p:nvSpPr>
          <p:cNvPr id="4" name="Footer Placeholder 3">
            <a:extLst>
              <a:ext uri="{FF2B5EF4-FFF2-40B4-BE49-F238E27FC236}">
                <a16:creationId xmlns:a16="http://schemas.microsoft.com/office/drawing/2014/main" id="{C7F4C8D1-63B9-2043-96F5-119A2027C0C3}"/>
              </a:ext>
            </a:extLst>
          </p:cNvPr>
          <p:cNvSpPr>
            <a:spLocks noGrp="1"/>
          </p:cNvSpPr>
          <p:nvPr>
            <p:ph type="ftr" sz="quarter" idx="3"/>
          </p:nvPr>
        </p:nvSpPr>
        <p:spPr/>
        <p:txBody>
          <a:bodyPr/>
          <a:lstStyle/>
          <a:p>
            <a:pPr algn="ctr">
              <a:buFont typeface="Wingdings" panose="05000000000000000000" pitchFamily="2" charset="2"/>
              <a:buNone/>
            </a:pPr>
            <a:r>
              <a:rPr lang="en-US" dirty="0"/>
              <a:t>Smart contracts and IoT</a:t>
            </a:r>
          </a:p>
        </p:txBody>
      </p:sp>
      <p:sp>
        <p:nvSpPr>
          <p:cNvPr id="18" name="מציין מיקום תוכן 5">
            <a:extLst>
              <a:ext uri="{FF2B5EF4-FFF2-40B4-BE49-F238E27FC236}">
                <a16:creationId xmlns:a16="http://schemas.microsoft.com/office/drawing/2014/main" id="{03DB2850-0C6D-484A-807B-F4538E221CDB}"/>
              </a:ext>
            </a:extLst>
          </p:cNvPr>
          <p:cNvSpPr txBox="1">
            <a:spLocks/>
          </p:cNvSpPr>
          <p:nvPr/>
        </p:nvSpPr>
        <p:spPr>
          <a:xfrm>
            <a:off x="609759" y="1531043"/>
            <a:ext cx="9000000" cy="4467720"/>
          </a:xfrm>
          <a:prstGeom prst="rect">
            <a:avLst/>
          </a:prstGeom>
        </p:spPr>
        <p:txBody>
          <a:bodyPr vert="horz" lIns="108878" tIns="54439" rIns="108878" bIns="54439" rtlCol="0">
            <a:noAutofit/>
          </a:bodyPr>
          <a:lstStyle>
            <a:lvl1pPr marL="0" indent="0" algn="l" defTabSz="914400" rtl="0" eaLnBrk="1" latinLnBrk="0" hangingPunct="1">
              <a:lnSpc>
                <a:spcPct val="100000"/>
              </a:lnSpc>
              <a:spcBef>
                <a:spcPts val="1800"/>
              </a:spcBef>
              <a:buFont typeface="Wingdings" panose="05000000000000000000" pitchFamily="2" charset="2"/>
              <a:buNone/>
              <a:defRPr sz="2400" kern="1200" baseline="0">
                <a:solidFill>
                  <a:schemeClr val="tx1"/>
                </a:solidFill>
                <a:latin typeface="+mn-lt"/>
                <a:ea typeface="+mn-ea"/>
                <a:cs typeface="Tahoma" panose="020B0604030504040204" pitchFamily="34" charset="0"/>
              </a:defRPr>
            </a:lvl1pPr>
            <a:lvl2pPr marL="360000" indent="-360000" algn="l" defTabSz="914400" rtl="0" eaLnBrk="1" latinLnBrk="0" hangingPunct="1">
              <a:lnSpc>
                <a:spcPct val="100000"/>
              </a:lnSpc>
              <a:spcBef>
                <a:spcPts val="1200"/>
              </a:spcBef>
              <a:buClr>
                <a:schemeClr val="accent3"/>
              </a:buClr>
              <a:buSzPct val="93000"/>
              <a:buFontTx/>
              <a:buBlip>
                <a:blip r:embed="rId3"/>
              </a:buBlip>
              <a:defRPr sz="2400" kern="1200" baseline="0">
                <a:solidFill>
                  <a:schemeClr val="tx1"/>
                </a:solidFill>
                <a:latin typeface="+mj-lt"/>
                <a:ea typeface="+mn-ea"/>
                <a:cs typeface="Tahoma" panose="020B0604030504040204" pitchFamily="34" charset="0"/>
              </a:defRPr>
            </a:lvl2pPr>
            <a:lvl3pPr marL="720000" indent="-360000" algn="l" defTabSz="914400" rtl="0" eaLnBrk="1" latinLnBrk="0" hangingPunct="1">
              <a:lnSpc>
                <a:spcPct val="100000"/>
              </a:lnSpc>
              <a:spcBef>
                <a:spcPts val="600"/>
              </a:spcBef>
              <a:buClr>
                <a:schemeClr val="accent2"/>
              </a:buClr>
              <a:buSzPct val="93000"/>
              <a:buFontTx/>
              <a:buBlip>
                <a:blip r:embed="rId3"/>
              </a:buBlip>
              <a:defRPr sz="2000" kern="1200" baseline="0">
                <a:solidFill>
                  <a:schemeClr val="tx1"/>
                </a:solidFill>
                <a:latin typeface="+mj-lt"/>
                <a:ea typeface="+mn-ea"/>
                <a:cs typeface="Tahoma" panose="020B0604030504040204" pitchFamily="34" charset="0"/>
              </a:defRPr>
            </a:lvl3pPr>
            <a:lvl4pPr marL="1008000" indent="-288000" algn="l" defTabSz="914400" rtl="0" eaLnBrk="1" latinLnBrk="0" hangingPunct="1">
              <a:lnSpc>
                <a:spcPct val="100000"/>
              </a:lnSpc>
              <a:spcBef>
                <a:spcPts val="400"/>
              </a:spcBef>
              <a:buClr>
                <a:schemeClr val="accent2"/>
              </a:buClr>
              <a:buSzPct val="93000"/>
              <a:buFontTx/>
              <a:buBlip>
                <a:blip r:embed="rId3"/>
              </a:buBlip>
              <a:defRPr sz="1800" kern="1200" baseline="0">
                <a:solidFill>
                  <a:schemeClr val="tx1"/>
                </a:solidFill>
                <a:latin typeface="+mj-lt"/>
                <a:ea typeface="+mn-ea"/>
                <a:cs typeface="Tahoma" panose="020B0604030504040204" pitchFamily="34" charset="0"/>
              </a:defRPr>
            </a:lvl4pPr>
            <a:lvl5pPr marL="360000" indent="-360000" algn="l" defTabSz="914400" rtl="0" eaLnBrk="1" latinLnBrk="0" hangingPunct="1">
              <a:lnSpc>
                <a:spcPct val="100000"/>
              </a:lnSpc>
              <a:spcBef>
                <a:spcPts val="1200"/>
              </a:spcBef>
              <a:buClr>
                <a:schemeClr val="accent2"/>
              </a:buClr>
              <a:buFont typeface="+mj-lt"/>
              <a:buAutoNum type="arabicPeriod"/>
              <a:defRPr sz="2400" kern="1200" baseline="0">
                <a:solidFill>
                  <a:schemeClr val="tx1"/>
                </a:solidFill>
                <a:latin typeface="+mj-lt"/>
                <a:ea typeface="+mn-ea"/>
                <a:cs typeface="Tahoma" panose="020B0604030504040204" pitchFamily="34" charset="0"/>
              </a:defRPr>
            </a:lvl5pPr>
            <a:lvl6pPr marL="720000" indent="-360000" algn="l" defTabSz="914400" rtl="0" eaLnBrk="1" latinLnBrk="0" hangingPunct="1">
              <a:lnSpc>
                <a:spcPct val="100000"/>
              </a:lnSpc>
              <a:spcBef>
                <a:spcPts val="600"/>
              </a:spcBef>
              <a:buClr>
                <a:schemeClr val="accent2"/>
              </a:buClr>
              <a:buFont typeface="+mj-lt"/>
              <a:buAutoNum type="arabicParenR"/>
              <a:defRPr sz="2000" kern="1200" baseline="0">
                <a:solidFill>
                  <a:schemeClr val="tx1"/>
                </a:solidFill>
                <a:latin typeface="+mj-lt"/>
                <a:ea typeface="+mn-ea"/>
                <a:cs typeface="Tahoma" panose="020B0604030504040204" pitchFamily="34" charset="0"/>
              </a:defRPr>
            </a:lvl6pPr>
            <a:lvl7pPr marL="1008000" indent="-288000" algn="l" defTabSz="914400" rtl="0" eaLnBrk="1" latinLnBrk="0" hangingPunct="1">
              <a:lnSpc>
                <a:spcPct val="100000"/>
              </a:lnSpc>
              <a:spcBef>
                <a:spcPts val="400"/>
              </a:spcBef>
              <a:buClr>
                <a:schemeClr val="accent2"/>
              </a:buClr>
              <a:buFont typeface="+mj-lt"/>
              <a:buAutoNum type="alphaLcParenR"/>
              <a:defRPr sz="1800" kern="1200" baseline="0">
                <a:solidFill>
                  <a:schemeClr val="tx1"/>
                </a:solidFill>
                <a:latin typeface="+mj-lt"/>
                <a:ea typeface="+mn-ea"/>
                <a:cs typeface="Tahoma" panose="020B0604030504040204" pitchFamily="34" charset="0"/>
              </a:defRPr>
            </a:lvl7pPr>
            <a:lvl8pPr marL="0" indent="0" algn="l" defTabSz="914400" rtl="0" eaLnBrk="1" latinLnBrk="0" hangingPunct="1">
              <a:lnSpc>
                <a:spcPct val="100000"/>
              </a:lnSpc>
              <a:spcBef>
                <a:spcPts val="600"/>
              </a:spcBef>
              <a:buFont typeface="Arial" panose="020B0604020202020204" pitchFamily="34" charset="0"/>
              <a:buNone/>
              <a:defRPr sz="1600" kern="1200" baseline="0">
                <a:solidFill>
                  <a:schemeClr val="tx1"/>
                </a:solidFill>
                <a:latin typeface="+mj-lt"/>
                <a:ea typeface="+mn-ea"/>
                <a:cs typeface="Tahoma" panose="020B0604030504040204" pitchFamily="34" charset="0"/>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Service Availability (ex: Connected car)</a:t>
            </a:r>
          </a:p>
          <a:p>
            <a:pPr lvl="1"/>
            <a:r>
              <a:rPr lang="en-US" dirty="0"/>
              <a:t>Service Reliability (ex: Remote surgery)</a:t>
            </a:r>
          </a:p>
          <a:p>
            <a:pPr lvl="1"/>
            <a:r>
              <a:rPr lang="en-US" dirty="0"/>
              <a:t>Not all IoTs need super-fast connection (ex: electricity meters)</a:t>
            </a:r>
          </a:p>
          <a:p>
            <a:endParaRPr lang="en-US" dirty="0"/>
          </a:p>
        </p:txBody>
      </p:sp>
      <p:pic>
        <p:nvPicPr>
          <p:cNvPr id="22" name="Picture 21" descr="A picture containing mountain, sky, outdoor, nature&#10;&#10;Description automatically generated">
            <a:extLst>
              <a:ext uri="{FF2B5EF4-FFF2-40B4-BE49-F238E27FC236}">
                <a16:creationId xmlns:a16="http://schemas.microsoft.com/office/drawing/2014/main" id="{D085A23B-836E-3440-B9AF-2BAE09D3041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893277" y="1196778"/>
            <a:ext cx="3298723" cy="1851914"/>
          </a:xfrm>
          <a:prstGeom prst="rect">
            <a:avLst/>
          </a:prstGeom>
        </p:spPr>
      </p:pic>
      <p:pic>
        <p:nvPicPr>
          <p:cNvPr id="24" name="Picture 23" descr="A picture containing indoor, wall, ceiling, floor&#10;&#10;Description automatically generated">
            <a:extLst>
              <a:ext uri="{FF2B5EF4-FFF2-40B4-BE49-F238E27FC236}">
                <a16:creationId xmlns:a16="http://schemas.microsoft.com/office/drawing/2014/main" id="{4E400BCF-64AB-2442-A1E8-51BF283037A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893277" y="3104658"/>
            <a:ext cx="3298723" cy="2355443"/>
          </a:xfrm>
          <a:prstGeom prst="rect">
            <a:avLst/>
          </a:prstGeom>
        </p:spPr>
      </p:pic>
      <p:sp>
        <p:nvSpPr>
          <p:cNvPr id="25" name="TextBox 24">
            <a:extLst>
              <a:ext uri="{FF2B5EF4-FFF2-40B4-BE49-F238E27FC236}">
                <a16:creationId xmlns:a16="http://schemas.microsoft.com/office/drawing/2014/main" id="{2FFE2C5D-2EEF-5E4E-808F-59B425D16CD4}"/>
              </a:ext>
            </a:extLst>
          </p:cNvPr>
          <p:cNvSpPr txBox="1"/>
          <p:nvPr/>
        </p:nvSpPr>
        <p:spPr>
          <a:xfrm>
            <a:off x="8893277" y="5678950"/>
            <a:ext cx="3298723" cy="230832"/>
          </a:xfrm>
          <a:prstGeom prst="rect">
            <a:avLst/>
          </a:prstGeom>
          <a:noFill/>
        </p:spPr>
        <p:txBody>
          <a:bodyPr wrap="square" rtlCol="0">
            <a:spAutoFit/>
          </a:bodyPr>
          <a:lstStyle/>
          <a:p>
            <a:r>
              <a:rPr lang="en-US" sz="900" dirty="0">
                <a:hlinkClick r:id="rId7" tooltip="https://commons.wikimedia.org/wiki/File:WBAMC_first_in_DoD_to_use_robot_for_surgery_160426-A-EK666-506.jpg"/>
              </a:rPr>
              <a:t>This Photo</a:t>
            </a:r>
            <a:r>
              <a:rPr lang="en-US" sz="900" dirty="0"/>
              <a:t> by Unknown Author is licensed under </a:t>
            </a:r>
            <a:r>
              <a:rPr lang="en-US" sz="900" dirty="0">
                <a:hlinkClick r:id="rId8" tooltip="https://creativecommons.org/licenses/by-sa/3.0/"/>
              </a:rPr>
              <a:t>CC BY-SA</a:t>
            </a:r>
            <a:endParaRPr lang="en-US" sz="900" dirty="0"/>
          </a:p>
        </p:txBody>
      </p:sp>
      <p:sp>
        <p:nvSpPr>
          <p:cNvPr id="26" name="TextBox 25">
            <a:extLst>
              <a:ext uri="{FF2B5EF4-FFF2-40B4-BE49-F238E27FC236}">
                <a16:creationId xmlns:a16="http://schemas.microsoft.com/office/drawing/2014/main" id="{8931031E-7ADA-2F40-A3AD-C78541C8DDFF}"/>
              </a:ext>
            </a:extLst>
          </p:cNvPr>
          <p:cNvSpPr txBox="1"/>
          <p:nvPr/>
        </p:nvSpPr>
        <p:spPr>
          <a:xfrm>
            <a:off x="2029724" y="3820714"/>
            <a:ext cx="5914104" cy="461665"/>
          </a:xfrm>
          <a:prstGeom prst="rect">
            <a:avLst/>
          </a:prstGeom>
          <a:solidFill>
            <a:schemeClr val="accent2">
              <a:lumMod val="75000"/>
            </a:schemeClr>
          </a:solidFill>
        </p:spPr>
        <p:txBody>
          <a:bodyPr wrap="square" rtlCol="0">
            <a:spAutoFit/>
          </a:bodyPr>
          <a:lstStyle/>
          <a:p>
            <a:pPr algn="ctr"/>
            <a:r>
              <a:rPr lang="en-US" sz="2400" dirty="0">
                <a:solidFill>
                  <a:schemeClr val="bg2"/>
                </a:solidFill>
              </a:rPr>
              <a:t>Service Level Agreement (SLA) guarantee</a:t>
            </a:r>
          </a:p>
        </p:txBody>
      </p:sp>
      <p:sp>
        <p:nvSpPr>
          <p:cNvPr id="27" name="TextBox 26">
            <a:extLst>
              <a:ext uri="{FF2B5EF4-FFF2-40B4-BE49-F238E27FC236}">
                <a16:creationId xmlns:a16="http://schemas.microsoft.com/office/drawing/2014/main" id="{030E594A-082C-8348-BF94-9B5B24DD01AD}"/>
              </a:ext>
            </a:extLst>
          </p:cNvPr>
          <p:cNvSpPr txBox="1"/>
          <p:nvPr/>
        </p:nvSpPr>
        <p:spPr>
          <a:xfrm>
            <a:off x="2029724" y="4513691"/>
            <a:ext cx="5914104" cy="461665"/>
          </a:xfrm>
          <a:prstGeom prst="rect">
            <a:avLst/>
          </a:prstGeom>
          <a:solidFill>
            <a:schemeClr val="accent2">
              <a:lumMod val="75000"/>
            </a:schemeClr>
          </a:solidFill>
        </p:spPr>
        <p:txBody>
          <a:bodyPr wrap="square" rtlCol="0">
            <a:spAutoFit/>
          </a:bodyPr>
          <a:lstStyle/>
          <a:p>
            <a:pPr algn="ctr"/>
            <a:r>
              <a:rPr lang="en-US" sz="2400" dirty="0">
                <a:solidFill>
                  <a:schemeClr val="bg2"/>
                </a:solidFill>
              </a:rPr>
              <a:t>Accountability</a:t>
            </a:r>
          </a:p>
        </p:txBody>
      </p:sp>
      <p:sp>
        <p:nvSpPr>
          <p:cNvPr id="10" name="TextBox 9">
            <a:extLst>
              <a:ext uri="{FF2B5EF4-FFF2-40B4-BE49-F238E27FC236}">
                <a16:creationId xmlns:a16="http://schemas.microsoft.com/office/drawing/2014/main" id="{21629723-93E9-FF4E-B327-5EDBC5D86C33}"/>
              </a:ext>
            </a:extLst>
          </p:cNvPr>
          <p:cNvSpPr txBox="1"/>
          <p:nvPr/>
        </p:nvSpPr>
        <p:spPr>
          <a:xfrm>
            <a:off x="2029724" y="5256227"/>
            <a:ext cx="5914104" cy="461665"/>
          </a:xfrm>
          <a:prstGeom prst="rect">
            <a:avLst/>
          </a:prstGeom>
          <a:solidFill>
            <a:schemeClr val="accent2">
              <a:lumMod val="75000"/>
            </a:schemeClr>
          </a:solidFill>
        </p:spPr>
        <p:txBody>
          <a:bodyPr wrap="square" rtlCol="0">
            <a:spAutoFit/>
          </a:bodyPr>
          <a:lstStyle/>
          <a:p>
            <a:pPr algn="ctr"/>
            <a:r>
              <a:rPr lang="en-US" sz="2400" dirty="0">
                <a:solidFill>
                  <a:schemeClr val="bg2"/>
                </a:solidFill>
              </a:rPr>
              <a:t>Flexibility of service contract</a:t>
            </a:r>
          </a:p>
        </p:txBody>
      </p:sp>
    </p:spTree>
    <p:extLst>
      <p:ext uri="{BB962C8B-B14F-4D97-AF65-F5344CB8AC3E}">
        <p14:creationId xmlns:p14="http://schemas.microsoft.com/office/powerpoint/2010/main" val="300824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12B103-7A31-E144-93CB-692D1980665A}"/>
              </a:ext>
            </a:extLst>
          </p:cNvPr>
          <p:cNvSpPr>
            <a:spLocks noGrp="1"/>
          </p:cNvSpPr>
          <p:nvPr>
            <p:ph type="title"/>
          </p:nvPr>
        </p:nvSpPr>
        <p:spPr/>
        <p:txBody>
          <a:bodyPr/>
          <a:lstStyle/>
          <a:p>
            <a:r>
              <a:rPr lang="en-US" dirty="0"/>
              <a:t>How smart contracts can facilitate IoTs’ SLAs?</a:t>
            </a:r>
          </a:p>
        </p:txBody>
      </p:sp>
      <p:sp>
        <p:nvSpPr>
          <p:cNvPr id="9" name="Content Placeholder 8">
            <a:extLst>
              <a:ext uri="{FF2B5EF4-FFF2-40B4-BE49-F238E27FC236}">
                <a16:creationId xmlns:a16="http://schemas.microsoft.com/office/drawing/2014/main" id="{E534E204-F005-9F4C-9E2B-CA6926081E57}"/>
              </a:ext>
            </a:extLst>
          </p:cNvPr>
          <p:cNvSpPr>
            <a:spLocks noGrp="1"/>
          </p:cNvSpPr>
          <p:nvPr>
            <p:ph sz="quarter" idx="10"/>
          </p:nvPr>
        </p:nvSpPr>
        <p:spPr/>
        <p:txBody>
          <a:bodyPr>
            <a:normAutofit/>
          </a:bodyPr>
          <a:lstStyle/>
          <a:p>
            <a:pPr marL="0" indent="0">
              <a:buNone/>
            </a:pPr>
            <a:r>
              <a:rPr lang="en-US" dirty="0"/>
              <a:t>   Transparency </a:t>
            </a:r>
          </a:p>
          <a:p>
            <a:pPr marL="0" indent="0">
              <a:buNone/>
            </a:pPr>
            <a:endParaRPr lang="en-US" dirty="0"/>
          </a:p>
        </p:txBody>
      </p:sp>
      <p:sp>
        <p:nvSpPr>
          <p:cNvPr id="10" name="Content Placeholder 9">
            <a:extLst>
              <a:ext uri="{FF2B5EF4-FFF2-40B4-BE49-F238E27FC236}">
                <a16:creationId xmlns:a16="http://schemas.microsoft.com/office/drawing/2014/main" id="{5FCFA433-AEF1-2C46-AB38-6B0B771155FD}"/>
              </a:ext>
            </a:extLst>
          </p:cNvPr>
          <p:cNvSpPr>
            <a:spLocks noGrp="1"/>
          </p:cNvSpPr>
          <p:nvPr>
            <p:ph sz="half" idx="4294967295"/>
          </p:nvPr>
        </p:nvSpPr>
        <p:spPr>
          <a:xfrm>
            <a:off x="6370423" y="1505560"/>
            <a:ext cx="4953000" cy="1128713"/>
          </a:xfrm>
        </p:spPr>
        <p:txBody>
          <a:bodyPr>
            <a:normAutofit/>
          </a:bodyPr>
          <a:lstStyle/>
          <a:p>
            <a:pPr marL="0" indent="0">
              <a:buNone/>
            </a:pPr>
            <a:r>
              <a:rPr lang="en-US" b="1" dirty="0">
                <a:solidFill>
                  <a:srgbClr val="FF0000"/>
                </a:solidFill>
              </a:rPr>
              <a:t>Trustworthy</a:t>
            </a:r>
            <a:r>
              <a:rPr lang="en-US" dirty="0"/>
              <a:t> service agreement </a:t>
            </a:r>
            <a:r>
              <a:rPr lang="en-US" b="1" dirty="0">
                <a:solidFill>
                  <a:srgbClr val="FF0000"/>
                </a:solidFill>
              </a:rPr>
              <a:t>record-keeping</a:t>
            </a:r>
          </a:p>
        </p:txBody>
      </p:sp>
      <p:sp>
        <p:nvSpPr>
          <p:cNvPr id="13" name="Right Arrow 12">
            <a:extLst>
              <a:ext uri="{FF2B5EF4-FFF2-40B4-BE49-F238E27FC236}">
                <a16:creationId xmlns:a16="http://schemas.microsoft.com/office/drawing/2014/main" id="{1A7066B7-8F76-FB42-AE76-0454FE5ABACD}"/>
              </a:ext>
            </a:extLst>
          </p:cNvPr>
          <p:cNvSpPr/>
          <p:nvPr/>
        </p:nvSpPr>
        <p:spPr>
          <a:xfrm>
            <a:off x="3436882" y="1680451"/>
            <a:ext cx="2582917" cy="252248"/>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C799A242-8819-6D41-AB8B-2822874290B9}"/>
              </a:ext>
            </a:extLst>
          </p:cNvPr>
          <p:cNvSpPr/>
          <p:nvPr/>
        </p:nvSpPr>
        <p:spPr>
          <a:xfrm>
            <a:off x="3436882" y="3690938"/>
            <a:ext cx="2582917" cy="252248"/>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325E7F-F9F6-5E48-B63C-6BDA628BCBA1}"/>
              </a:ext>
            </a:extLst>
          </p:cNvPr>
          <p:cNvSpPr/>
          <p:nvPr/>
        </p:nvSpPr>
        <p:spPr>
          <a:xfrm>
            <a:off x="819436" y="3555452"/>
            <a:ext cx="2237600" cy="523220"/>
          </a:xfrm>
          <a:prstGeom prst="rect">
            <a:avLst/>
          </a:prstGeom>
        </p:spPr>
        <p:txBody>
          <a:bodyPr wrap="none">
            <a:spAutoFit/>
          </a:bodyPr>
          <a:lstStyle/>
          <a:p>
            <a:r>
              <a:rPr lang="en-US" sz="2800" dirty="0"/>
              <a:t>Self-execution</a:t>
            </a:r>
          </a:p>
        </p:txBody>
      </p:sp>
      <p:sp>
        <p:nvSpPr>
          <p:cNvPr id="16" name="Rectangle 15">
            <a:extLst>
              <a:ext uri="{FF2B5EF4-FFF2-40B4-BE49-F238E27FC236}">
                <a16:creationId xmlns:a16="http://schemas.microsoft.com/office/drawing/2014/main" id="{2B25CEF3-8B34-3740-B9FF-19DE4BCA5A56}"/>
              </a:ext>
            </a:extLst>
          </p:cNvPr>
          <p:cNvSpPr/>
          <p:nvPr/>
        </p:nvSpPr>
        <p:spPr>
          <a:xfrm>
            <a:off x="6399645" y="3232778"/>
            <a:ext cx="4548352" cy="1384995"/>
          </a:xfrm>
          <a:prstGeom prst="rect">
            <a:avLst/>
          </a:prstGeom>
        </p:spPr>
        <p:txBody>
          <a:bodyPr wrap="square">
            <a:spAutoFit/>
          </a:bodyPr>
          <a:lstStyle/>
          <a:p>
            <a:r>
              <a:rPr lang="en-US" sz="2800" b="1" dirty="0">
                <a:solidFill>
                  <a:srgbClr val="FF0000"/>
                </a:solidFill>
              </a:rPr>
              <a:t>Automated payments  </a:t>
            </a:r>
            <a:r>
              <a:rPr lang="en-US" sz="2800" dirty="0"/>
              <a:t>and</a:t>
            </a:r>
            <a:r>
              <a:rPr lang="en-US" sz="2800" b="1" dirty="0">
                <a:solidFill>
                  <a:srgbClr val="FF0000"/>
                </a:solidFill>
              </a:rPr>
              <a:t> settlement</a:t>
            </a:r>
            <a:r>
              <a:rPr lang="en-US" sz="2800" dirty="0"/>
              <a:t> of SLA infringements</a:t>
            </a:r>
          </a:p>
        </p:txBody>
      </p:sp>
      <p:sp>
        <p:nvSpPr>
          <p:cNvPr id="20" name="Content Placeholder 8">
            <a:extLst>
              <a:ext uri="{FF2B5EF4-FFF2-40B4-BE49-F238E27FC236}">
                <a16:creationId xmlns:a16="http://schemas.microsoft.com/office/drawing/2014/main" id="{F818458C-F760-F144-8BB5-4E1179B93273}"/>
              </a:ext>
            </a:extLst>
          </p:cNvPr>
          <p:cNvSpPr txBox="1">
            <a:spLocks/>
          </p:cNvSpPr>
          <p:nvPr/>
        </p:nvSpPr>
        <p:spPr>
          <a:xfrm>
            <a:off x="838200" y="5130853"/>
            <a:ext cx="2267607" cy="523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Immutability </a:t>
            </a:r>
          </a:p>
          <a:p>
            <a:pPr marL="0" indent="0">
              <a:buFont typeface="Arial" panose="020B0604020202020204" pitchFamily="34" charset="0"/>
              <a:buNone/>
            </a:pPr>
            <a:endParaRPr lang="en-US" dirty="0"/>
          </a:p>
        </p:txBody>
      </p:sp>
      <p:sp>
        <p:nvSpPr>
          <p:cNvPr id="22" name="Right Arrow 21">
            <a:extLst>
              <a:ext uri="{FF2B5EF4-FFF2-40B4-BE49-F238E27FC236}">
                <a16:creationId xmlns:a16="http://schemas.microsoft.com/office/drawing/2014/main" id="{124F10A9-A7E4-EA4A-93FC-4B7FC2921CA5}"/>
              </a:ext>
            </a:extLst>
          </p:cNvPr>
          <p:cNvSpPr/>
          <p:nvPr/>
        </p:nvSpPr>
        <p:spPr>
          <a:xfrm>
            <a:off x="3436882" y="5266338"/>
            <a:ext cx="2582917" cy="252248"/>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6A0D81-71F3-D84D-BBFF-9EA205FDAB72}"/>
              </a:ext>
            </a:extLst>
          </p:cNvPr>
          <p:cNvSpPr/>
          <p:nvPr/>
        </p:nvSpPr>
        <p:spPr>
          <a:xfrm>
            <a:off x="6399647" y="4975045"/>
            <a:ext cx="4954153" cy="954107"/>
          </a:xfrm>
          <a:prstGeom prst="rect">
            <a:avLst/>
          </a:prstGeom>
        </p:spPr>
        <p:txBody>
          <a:bodyPr wrap="square">
            <a:spAutoFit/>
          </a:bodyPr>
          <a:lstStyle/>
          <a:p>
            <a:r>
              <a:rPr lang="en-US" sz="2800" b="1" dirty="0">
                <a:solidFill>
                  <a:srgbClr val="FF0000"/>
                </a:solidFill>
              </a:rPr>
              <a:t>No</a:t>
            </a:r>
            <a:r>
              <a:rPr lang="en-US" sz="2800" dirty="0"/>
              <a:t> service agreement </a:t>
            </a:r>
            <a:r>
              <a:rPr lang="en-US" sz="2800" b="1" dirty="0">
                <a:solidFill>
                  <a:srgbClr val="FF0000"/>
                </a:solidFill>
              </a:rPr>
              <a:t>tampering</a:t>
            </a:r>
            <a:r>
              <a:rPr lang="en-US" sz="2800" dirty="0"/>
              <a:t> possible</a:t>
            </a:r>
            <a:endParaRPr lang="en-US" sz="2800" b="1" dirty="0">
              <a:solidFill>
                <a:srgbClr val="FF0000"/>
              </a:solidFill>
            </a:endParaRPr>
          </a:p>
        </p:txBody>
      </p:sp>
    </p:spTree>
    <p:extLst>
      <p:ext uri="{BB962C8B-B14F-4D97-AF65-F5344CB8AC3E}">
        <p14:creationId xmlns:p14="http://schemas.microsoft.com/office/powerpoint/2010/main" val="115501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3" grpId="0" animBg="1"/>
      <p:bldP spid="14" grpId="0" animBg="1"/>
      <p:bldP spid="15" grpId="0"/>
      <p:bldP spid="16" grpId="0"/>
      <p:bldP spid="20" grpId="0"/>
      <p:bldP spid="22" grpId="0" animBg="1"/>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4000" dirty="0"/>
              <a:t>Can we adopt smart contracts for service contracts?</a:t>
            </a:r>
          </a:p>
        </p:txBody>
      </p:sp>
      <p:pic>
        <p:nvPicPr>
          <p:cNvPr id="14" name="Content Placeholder 13">
            <a:extLst>
              <a:ext uri="{FF2B5EF4-FFF2-40B4-BE49-F238E27FC236}">
                <a16:creationId xmlns:a16="http://schemas.microsoft.com/office/drawing/2014/main" id="{7805438D-4EE0-834B-ABC5-F5573A53305D}"/>
              </a:ext>
            </a:extLst>
          </p:cNvPr>
          <p:cNvPicPr>
            <a:picLocks noGrp="1" noChangeAspect="1"/>
          </p:cNvPicPr>
          <p:nvPr>
            <p:ph sz="quarter" idx="10"/>
          </p:nvPr>
        </p:nvPicPr>
        <p:blipFill>
          <a:blip r:embed="rId4"/>
          <a:stretch/>
        </p:blipFill>
        <p:spPr>
          <a:xfrm>
            <a:off x="-241525" y="1723025"/>
            <a:ext cx="8999538" cy="4499769"/>
          </a:xfrm>
        </p:spPr>
      </p:pic>
      <p:sp>
        <p:nvSpPr>
          <p:cNvPr id="6" name="Content Placeholder 11">
            <a:extLst>
              <a:ext uri="{FF2B5EF4-FFF2-40B4-BE49-F238E27FC236}">
                <a16:creationId xmlns:a16="http://schemas.microsoft.com/office/drawing/2014/main" id="{45F4F043-018F-40DB-9C61-0E915F8C88DE}"/>
              </a:ext>
            </a:extLst>
          </p:cNvPr>
          <p:cNvSpPr txBox="1">
            <a:spLocks/>
          </p:cNvSpPr>
          <p:nvPr/>
        </p:nvSpPr>
        <p:spPr>
          <a:xfrm>
            <a:off x="7826622" y="2443655"/>
            <a:ext cx="4311155" cy="152925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400" dirty="0"/>
              <a:t>Mean Deployment  ~18s.</a:t>
            </a:r>
            <a:endParaRPr lang="en-US" sz="2600" dirty="0"/>
          </a:p>
          <a:p>
            <a:pPr marL="0"/>
            <a:r>
              <a:rPr lang="en-US" sz="2400" dirty="0"/>
              <a:t>Mean </a:t>
            </a:r>
            <a:r>
              <a:rPr lang="en-US" b="1" dirty="0">
                <a:solidFill>
                  <a:srgbClr val="FF0000"/>
                </a:solidFill>
              </a:rPr>
              <a:t>invocation  ~16s.</a:t>
            </a:r>
          </a:p>
        </p:txBody>
      </p:sp>
      <p:sp>
        <p:nvSpPr>
          <p:cNvPr id="7" name="Rectangle 6">
            <a:extLst>
              <a:ext uri="{FF2B5EF4-FFF2-40B4-BE49-F238E27FC236}">
                <a16:creationId xmlns:a16="http://schemas.microsoft.com/office/drawing/2014/main" id="{0E17ADD7-3265-AD4D-B303-A85DE489EBFD}"/>
              </a:ext>
            </a:extLst>
          </p:cNvPr>
          <p:cNvSpPr/>
          <p:nvPr/>
        </p:nvSpPr>
        <p:spPr>
          <a:xfrm>
            <a:off x="7886969" y="4446946"/>
            <a:ext cx="3466831" cy="830997"/>
          </a:xfrm>
          <a:prstGeom prst="rect">
            <a:avLst/>
          </a:prstGeom>
        </p:spPr>
        <p:txBody>
          <a:bodyPr wrap="square">
            <a:spAutoFit/>
          </a:bodyPr>
          <a:lstStyle/>
          <a:p>
            <a:r>
              <a:rPr lang="en-US" sz="2400" dirty="0"/>
              <a:t>Resource reservation may take order of minutes.</a:t>
            </a:r>
          </a:p>
        </p:txBody>
      </p:sp>
      <p:sp>
        <p:nvSpPr>
          <p:cNvPr id="16" name="Rectangle 15">
            <a:extLst>
              <a:ext uri="{FF2B5EF4-FFF2-40B4-BE49-F238E27FC236}">
                <a16:creationId xmlns:a16="http://schemas.microsoft.com/office/drawing/2014/main" id="{90463DD5-56B7-FF49-B4D0-78B62E320FEB}"/>
              </a:ext>
            </a:extLst>
          </p:cNvPr>
          <p:cNvSpPr/>
          <p:nvPr/>
        </p:nvSpPr>
        <p:spPr>
          <a:xfrm rot="20435611">
            <a:off x="1214051" y="3914188"/>
            <a:ext cx="7074862" cy="750284"/>
          </a:xfrm>
          <a:custGeom>
            <a:avLst/>
            <a:gdLst>
              <a:gd name="connsiteX0" fmla="*/ 0 w 7074862"/>
              <a:gd name="connsiteY0" fmla="*/ 0 h 750284"/>
              <a:gd name="connsiteX1" fmla="*/ 713918 w 7074862"/>
              <a:gd name="connsiteY1" fmla="*/ 0 h 750284"/>
              <a:gd name="connsiteX2" fmla="*/ 1144841 w 7074862"/>
              <a:gd name="connsiteY2" fmla="*/ 0 h 750284"/>
              <a:gd name="connsiteX3" fmla="*/ 1717262 w 7074862"/>
              <a:gd name="connsiteY3" fmla="*/ 0 h 750284"/>
              <a:gd name="connsiteX4" fmla="*/ 2501928 w 7074862"/>
              <a:gd name="connsiteY4" fmla="*/ 0 h 750284"/>
              <a:gd name="connsiteX5" fmla="*/ 3145098 w 7074862"/>
              <a:gd name="connsiteY5" fmla="*/ 0 h 750284"/>
              <a:gd name="connsiteX6" fmla="*/ 3859016 w 7074862"/>
              <a:gd name="connsiteY6" fmla="*/ 0 h 750284"/>
              <a:gd name="connsiteX7" fmla="*/ 4431436 w 7074862"/>
              <a:gd name="connsiteY7" fmla="*/ 0 h 750284"/>
              <a:gd name="connsiteX8" fmla="*/ 5074606 w 7074862"/>
              <a:gd name="connsiteY8" fmla="*/ 0 h 750284"/>
              <a:gd name="connsiteX9" fmla="*/ 5859272 w 7074862"/>
              <a:gd name="connsiteY9" fmla="*/ 0 h 750284"/>
              <a:gd name="connsiteX10" fmla="*/ 6360944 w 7074862"/>
              <a:gd name="connsiteY10" fmla="*/ 0 h 750284"/>
              <a:gd name="connsiteX11" fmla="*/ 7074862 w 7074862"/>
              <a:gd name="connsiteY11" fmla="*/ 0 h 750284"/>
              <a:gd name="connsiteX12" fmla="*/ 7074862 w 7074862"/>
              <a:gd name="connsiteY12" fmla="*/ 360136 h 750284"/>
              <a:gd name="connsiteX13" fmla="*/ 7074862 w 7074862"/>
              <a:gd name="connsiteY13" fmla="*/ 750284 h 750284"/>
              <a:gd name="connsiteX14" fmla="*/ 6431693 w 7074862"/>
              <a:gd name="connsiteY14" fmla="*/ 750284 h 750284"/>
              <a:gd name="connsiteX15" fmla="*/ 5788523 w 7074862"/>
              <a:gd name="connsiteY15" fmla="*/ 750284 h 750284"/>
              <a:gd name="connsiteX16" fmla="*/ 5286851 w 7074862"/>
              <a:gd name="connsiteY16" fmla="*/ 750284 h 750284"/>
              <a:gd name="connsiteX17" fmla="*/ 4643682 w 7074862"/>
              <a:gd name="connsiteY17" fmla="*/ 750284 h 750284"/>
              <a:gd name="connsiteX18" fmla="*/ 4000513 w 7074862"/>
              <a:gd name="connsiteY18" fmla="*/ 750284 h 750284"/>
              <a:gd name="connsiteX19" fmla="*/ 3357344 w 7074862"/>
              <a:gd name="connsiteY19" fmla="*/ 750284 h 750284"/>
              <a:gd name="connsiteX20" fmla="*/ 2714174 w 7074862"/>
              <a:gd name="connsiteY20" fmla="*/ 750284 h 750284"/>
              <a:gd name="connsiteX21" fmla="*/ 2141754 w 7074862"/>
              <a:gd name="connsiteY21" fmla="*/ 750284 h 750284"/>
              <a:gd name="connsiteX22" fmla="*/ 1427836 w 7074862"/>
              <a:gd name="connsiteY22" fmla="*/ 750284 h 750284"/>
              <a:gd name="connsiteX23" fmla="*/ 784667 w 7074862"/>
              <a:gd name="connsiteY23" fmla="*/ 750284 h 750284"/>
              <a:gd name="connsiteX24" fmla="*/ 0 w 7074862"/>
              <a:gd name="connsiteY24" fmla="*/ 750284 h 750284"/>
              <a:gd name="connsiteX25" fmla="*/ 0 w 7074862"/>
              <a:gd name="connsiteY25" fmla="*/ 360136 h 750284"/>
              <a:gd name="connsiteX26" fmla="*/ 0 w 7074862"/>
              <a:gd name="connsiteY26" fmla="*/ 0 h 7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74862" h="750284" fill="none" extrusionOk="0">
                <a:moveTo>
                  <a:pt x="0" y="0"/>
                </a:moveTo>
                <a:cubicBezTo>
                  <a:pt x="269883" y="6476"/>
                  <a:pt x="473901" y="-32540"/>
                  <a:pt x="713918" y="0"/>
                </a:cubicBezTo>
                <a:cubicBezTo>
                  <a:pt x="953935" y="32540"/>
                  <a:pt x="1057179" y="-20381"/>
                  <a:pt x="1144841" y="0"/>
                </a:cubicBezTo>
                <a:cubicBezTo>
                  <a:pt x="1232503" y="20381"/>
                  <a:pt x="1466397" y="-21513"/>
                  <a:pt x="1717262" y="0"/>
                </a:cubicBezTo>
                <a:cubicBezTo>
                  <a:pt x="1968127" y="21513"/>
                  <a:pt x="2308655" y="-32273"/>
                  <a:pt x="2501928" y="0"/>
                </a:cubicBezTo>
                <a:cubicBezTo>
                  <a:pt x="2695201" y="32273"/>
                  <a:pt x="2869499" y="-649"/>
                  <a:pt x="3145098" y="0"/>
                </a:cubicBezTo>
                <a:cubicBezTo>
                  <a:pt x="3420697" y="649"/>
                  <a:pt x="3643923" y="27125"/>
                  <a:pt x="3859016" y="0"/>
                </a:cubicBezTo>
                <a:cubicBezTo>
                  <a:pt x="4074109" y="-27125"/>
                  <a:pt x="4151765" y="16217"/>
                  <a:pt x="4431436" y="0"/>
                </a:cubicBezTo>
                <a:cubicBezTo>
                  <a:pt x="4711107" y="-16217"/>
                  <a:pt x="4932918" y="18738"/>
                  <a:pt x="5074606" y="0"/>
                </a:cubicBezTo>
                <a:cubicBezTo>
                  <a:pt x="5216294" y="-18738"/>
                  <a:pt x="5544957" y="331"/>
                  <a:pt x="5859272" y="0"/>
                </a:cubicBezTo>
                <a:cubicBezTo>
                  <a:pt x="6173587" y="-331"/>
                  <a:pt x="6194131" y="-21150"/>
                  <a:pt x="6360944" y="0"/>
                </a:cubicBezTo>
                <a:cubicBezTo>
                  <a:pt x="6527757" y="21150"/>
                  <a:pt x="6806441" y="-10631"/>
                  <a:pt x="7074862" y="0"/>
                </a:cubicBezTo>
                <a:cubicBezTo>
                  <a:pt x="7092699" y="148690"/>
                  <a:pt x="7077967" y="256967"/>
                  <a:pt x="7074862" y="360136"/>
                </a:cubicBezTo>
                <a:cubicBezTo>
                  <a:pt x="7071757" y="463305"/>
                  <a:pt x="7055571" y="604832"/>
                  <a:pt x="7074862" y="750284"/>
                </a:cubicBezTo>
                <a:cubicBezTo>
                  <a:pt x="6944597" y="734990"/>
                  <a:pt x="6643411" y="727574"/>
                  <a:pt x="6431693" y="750284"/>
                </a:cubicBezTo>
                <a:cubicBezTo>
                  <a:pt x="6219975" y="772994"/>
                  <a:pt x="6056103" y="741485"/>
                  <a:pt x="5788523" y="750284"/>
                </a:cubicBezTo>
                <a:cubicBezTo>
                  <a:pt x="5520943" y="759084"/>
                  <a:pt x="5536108" y="757759"/>
                  <a:pt x="5286851" y="750284"/>
                </a:cubicBezTo>
                <a:cubicBezTo>
                  <a:pt x="5037594" y="742809"/>
                  <a:pt x="4874481" y="739919"/>
                  <a:pt x="4643682" y="750284"/>
                </a:cubicBezTo>
                <a:cubicBezTo>
                  <a:pt x="4412883" y="760649"/>
                  <a:pt x="4133427" y="774773"/>
                  <a:pt x="4000513" y="750284"/>
                </a:cubicBezTo>
                <a:cubicBezTo>
                  <a:pt x="3867599" y="725795"/>
                  <a:pt x="3574975" y="722636"/>
                  <a:pt x="3357344" y="750284"/>
                </a:cubicBezTo>
                <a:cubicBezTo>
                  <a:pt x="3139713" y="777932"/>
                  <a:pt x="3030897" y="731057"/>
                  <a:pt x="2714174" y="750284"/>
                </a:cubicBezTo>
                <a:cubicBezTo>
                  <a:pt x="2397451" y="769512"/>
                  <a:pt x="2385873" y="769003"/>
                  <a:pt x="2141754" y="750284"/>
                </a:cubicBezTo>
                <a:cubicBezTo>
                  <a:pt x="1897635" y="731565"/>
                  <a:pt x="1620639" y="717770"/>
                  <a:pt x="1427836" y="750284"/>
                </a:cubicBezTo>
                <a:cubicBezTo>
                  <a:pt x="1235033" y="782798"/>
                  <a:pt x="1010059" y="781931"/>
                  <a:pt x="784667" y="750284"/>
                </a:cubicBezTo>
                <a:cubicBezTo>
                  <a:pt x="559275" y="718637"/>
                  <a:pt x="370011" y="734750"/>
                  <a:pt x="0" y="750284"/>
                </a:cubicBezTo>
                <a:cubicBezTo>
                  <a:pt x="-19141" y="635942"/>
                  <a:pt x="7059" y="465965"/>
                  <a:pt x="0" y="360136"/>
                </a:cubicBezTo>
                <a:cubicBezTo>
                  <a:pt x="-7059" y="254307"/>
                  <a:pt x="-7334" y="80327"/>
                  <a:pt x="0" y="0"/>
                </a:cubicBezTo>
                <a:close/>
              </a:path>
              <a:path w="7074862" h="750284" stroke="0" extrusionOk="0">
                <a:moveTo>
                  <a:pt x="0" y="0"/>
                </a:moveTo>
                <a:cubicBezTo>
                  <a:pt x="264295" y="-9088"/>
                  <a:pt x="445875" y="-7311"/>
                  <a:pt x="572421" y="0"/>
                </a:cubicBezTo>
                <a:cubicBezTo>
                  <a:pt x="698967" y="7311"/>
                  <a:pt x="859899" y="-15025"/>
                  <a:pt x="1003344" y="0"/>
                </a:cubicBezTo>
                <a:cubicBezTo>
                  <a:pt x="1146789" y="15025"/>
                  <a:pt x="1533125" y="-19055"/>
                  <a:pt x="1788011" y="0"/>
                </a:cubicBezTo>
                <a:cubicBezTo>
                  <a:pt x="2042897" y="19055"/>
                  <a:pt x="2119502" y="14180"/>
                  <a:pt x="2360431" y="0"/>
                </a:cubicBezTo>
                <a:cubicBezTo>
                  <a:pt x="2601360" y="-14180"/>
                  <a:pt x="2761908" y="-6374"/>
                  <a:pt x="2932852" y="0"/>
                </a:cubicBezTo>
                <a:cubicBezTo>
                  <a:pt x="3103796" y="6374"/>
                  <a:pt x="3488422" y="5578"/>
                  <a:pt x="3717518" y="0"/>
                </a:cubicBezTo>
                <a:cubicBezTo>
                  <a:pt x="3946614" y="-5578"/>
                  <a:pt x="4053762" y="-16736"/>
                  <a:pt x="4219190" y="0"/>
                </a:cubicBezTo>
                <a:cubicBezTo>
                  <a:pt x="4384618" y="16736"/>
                  <a:pt x="4757848" y="-32685"/>
                  <a:pt x="5003857" y="0"/>
                </a:cubicBezTo>
                <a:cubicBezTo>
                  <a:pt x="5249866" y="32685"/>
                  <a:pt x="5522065" y="7412"/>
                  <a:pt x="5788523" y="0"/>
                </a:cubicBezTo>
                <a:cubicBezTo>
                  <a:pt x="6054981" y="-7412"/>
                  <a:pt x="6138976" y="-27784"/>
                  <a:pt x="6431693" y="0"/>
                </a:cubicBezTo>
                <a:cubicBezTo>
                  <a:pt x="6724410" y="27784"/>
                  <a:pt x="6933953" y="11376"/>
                  <a:pt x="7074862" y="0"/>
                </a:cubicBezTo>
                <a:cubicBezTo>
                  <a:pt x="7076405" y="92906"/>
                  <a:pt x="7081558" y="241008"/>
                  <a:pt x="7074862" y="367639"/>
                </a:cubicBezTo>
                <a:cubicBezTo>
                  <a:pt x="7068166" y="494270"/>
                  <a:pt x="7082434" y="615043"/>
                  <a:pt x="7074862" y="750284"/>
                </a:cubicBezTo>
                <a:cubicBezTo>
                  <a:pt x="6795498" y="754343"/>
                  <a:pt x="6736883" y="750858"/>
                  <a:pt x="6431693" y="750284"/>
                </a:cubicBezTo>
                <a:cubicBezTo>
                  <a:pt x="6126503" y="749710"/>
                  <a:pt x="6105413" y="734213"/>
                  <a:pt x="5930021" y="750284"/>
                </a:cubicBezTo>
                <a:cubicBezTo>
                  <a:pt x="5754629" y="766355"/>
                  <a:pt x="5479628" y="765160"/>
                  <a:pt x="5286851" y="750284"/>
                </a:cubicBezTo>
                <a:cubicBezTo>
                  <a:pt x="5094074" y="735409"/>
                  <a:pt x="4837740" y="729572"/>
                  <a:pt x="4502185" y="750284"/>
                </a:cubicBezTo>
                <a:cubicBezTo>
                  <a:pt x="4166630" y="770996"/>
                  <a:pt x="4042412" y="781933"/>
                  <a:pt x="3859016" y="750284"/>
                </a:cubicBezTo>
                <a:cubicBezTo>
                  <a:pt x="3675620" y="718635"/>
                  <a:pt x="3617464" y="770453"/>
                  <a:pt x="3428092" y="750284"/>
                </a:cubicBezTo>
                <a:cubicBezTo>
                  <a:pt x="3238720" y="730115"/>
                  <a:pt x="3070299" y="745361"/>
                  <a:pt x="2926420" y="750284"/>
                </a:cubicBezTo>
                <a:cubicBezTo>
                  <a:pt x="2782541" y="755207"/>
                  <a:pt x="2339049" y="739248"/>
                  <a:pt x="2141754" y="750284"/>
                </a:cubicBezTo>
                <a:cubicBezTo>
                  <a:pt x="1944459" y="761320"/>
                  <a:pt x="1642737" y="727241"/>
                  <a:pt x="1498584" y="750284"/>
                </a:cubicBezTo>
                <a:cubicBezTo>
                  <a:pt x="1354431" y="773328"/>
                  <a:pt x="1159878" y="768240"/>
                  <a:pt x="996912" y="750284"/>
                </a:cubicBezTo>
                <a:cubicBezTo>
                  <a:pt x="833946" y="732328"/>
                  <a:pt x="283651" y="738308"/>
                  <a:pt x="0" y="750284"/>
                </a:cubicBezTo>
                <a:cubicBezTo>
                  <a:pt x="14651" y="581994"/>
                  <a:pt x="-4851" y="501269"/>
                  <a:pt x="0" y="397651"/>
                </a:cubicBezTo>
                <a:cubicBezTo>
                  <a:pt x="4851" y="294033"/>
                  <a:pt x="-4562" y="181511"/>
                  <a:pt x="0" y="0"/>
                </a:cubicBezTo>
                <a:close/>
              </a:path>
            </a:pathLst>
          </a:custGeom>
          <a:ln cmpd="db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Just-in-time contracts happen on the order of minutes</a:t>
            </a:r>
            <a:endParaRPr lang="en-US" sz="3200" dirty="0"/>
          </a:p>
        </p:txBody>
      </p:sp>
      <p:sp>
        <p:nvSpPr>
          <p:cNvPr id="5" name="TextBox 4">
            <a:extLst>
              <a:ext uri="{FF2B5EF4-FFF2-40B4-BE49-F238E27FC236}">
                <a16:creationId xmlns:a16="http://schemas.microsoft.com/office/drawing/2014/main" id="{3E362BC4-B4DE-1041-AE17-73FB43841EAC}"/>
              </a:ext>
            </a:extLst>
          </p:cNvPr>
          <p:cNvSpPr txBox="1"/>
          <p:nvPr/>
        </p:nvSpPr>
        <p:spPr>
          <a:xfrm>
            <a:off x="7218947" y="6407435"/>
            <a:ext cx="5213685" cy="338554"/>
          </a:xfrm>
          <a:prstGeom prst="rect">
            <a:avLst/>
          </a:prstGeom>
          <a:noFill/>
        </p:spPr>
        <p:txBody>
          <a:bodyPr wrap="square" rtlCol="0">
            <a:spAutoFit/>
          </a:bodyPr>
          <a:lstStyle/>
          <a:p>
            <a:r>
              <a:rPr lang="en-US" sz="1600" dirty="0">
                <a:solidFill>
                  <a:schemeClr val="tx2"/>
                </a:solidFill>
              </a:rPr>
              <a:t>https://</a:t>
            </a:r>
            <a:r>
              <a:rPr lang="en-US" sz="1600" dirty="0" err="1">
                <a:solidFill>
                  <a:schemeClr val="tx2"/>
                </a:solidFill>
              </a:rPr>
              <a:t>dl.acm.org</a:t>
            </a:r>
            <a:r>
              <a:rPr lang="en-US" sz="1600" dirty="0">
                <a:solidFill>
                  <a:schemeClr val="tx2"/>
                </a:solidFill>
              </a:rPr>
              <a:t>/</a:t>
            </a:r>
            <a:r>
              <a:rPr lang="en-US" sz="1600" dirty="0" err="1">
                <a:solidFill>
                  <a:schemeClr val="tx2"/>
                </a:solidFill>
              </a:rPr>
              <a:t>doi</a:t>
            </a:r>
            <a:r>
              <a:rPr lang="en-US" sz="1600" dirty="0">
                <a:solidFill>
                  <a:schemeClr val="tx2"/>
                </a:solidFill>
              </a:rPr>
              <a:t>/abs/10.1145/3411043.3412506</a:t>
            </a:r>
          </a:p>
        </p:txBody>
      </p:sp>
    </p:spTree>
    <p:custDataLst>
      <p:tags r:id="rId1"/>
    </p:custDataLst>
    <p:extLst>
      <p:ext uri="{BB962C8B-B14F-4D97-AF65-F5344CB8AC3E}">
        <p14:creationId xmlns:p14="http://schemas.microsoft.com/office/powerpoint/2010/main" val="310383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6"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AAD4-43DF-4B91-B7F8-7303D9CC6626}"/>
              </a:ext>
            </a:extLst>
          </p:cNvPr>
          <p:cNvSpPr>
            <a:spLocks noGrp="1"/>
          </p:cNvSpPr>
          <p:nvPr>
            <p:ph type="title"/>
          </p:nvPr>
        </p:nvSpPr>
        <p:spPr>
          <a:xfrm>
            <a:off x="7046585" y="4055724"/>
            <a:ext cx="5396932" cy="2663575"/>
          </a:xfrm>
        </p:spPr>
        <p:txBody>
          <a:bodyPr/>
          <a:lstStyle/>
          <a:p>
            <a:r>
              <a:rPr lang="en-GB" dirty="0"/>
              <a:t>ISG – PDL -</a:t>
            </a:r>
            <a:br>
              <a:rPr lang="en-GB" dirty="0"/>
            </a:br>
            <a:r>
              <a:rPr lang="en-GB" dirty="0"/>
              <a:t>Smart Contract Standardisation</a:t>
            </a:r>
          </a:p>
        </p:txBody>
      </p:sp>
    </p:spTree>
    <p:extLst>
      <p:ext uri="{BB962C8B-B14F-4D97-AF65-F5344CB8AC3E}">
        <p14:creationId xmlns:p14="http://schemas.microsoft.com/office/powerpoint/2010/main" val="311246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86BF-CA42-40DE-937C-9478632D8C31}"/>
              </a:ext>
            </a:extLst>
          </p:cNvPr>
          <p:cNvSpPr>
            <a:spLocks noGrp="1"/>
          </p:cNvSpPr>
          <p:nvPr>
            <p:ph type="title"/>
          </p:nvPr>
        </p:nvSpPr>
        <p:spPr>
          <a:xfrm>
            <a:off x="609759" y="274702"/>
            <a:ext cx="9525657" cy="866110"/>
          </a:xfrm>
        </p:spPr>
        <p:txBody>
          <a:bodyPr anchor="b">
            <a:normAutofit/>
          </a:bodyPr>
          <a:lstStyle/>
          <a:p>
            <a:r>
              <a:rPr lang="en-GB" dirty="0"/>
              <a:t>Smart contract life-cycle</a:t>
            </a:r>
          </a:p>
        </p:txBody>
      </p:sp>
      <p:pic>
        <p:nvPicPr>
          <p:cNvPr id="14" name="Content Placeholder 13">
            <a:extLst>
              <a:ext uri="{FF2B5EF4-FFF2-40B4-BE49-F238E27FC236}">
                <a16:creationId xmlns:a16="http://schemas.microsoft.com/office/drawing/2014/main" id="{11824AE6-B4F4-40DC-B5D1-4C81A71117AA}"/>
              </a:ext>
            </a:extLst>
          </p:cNvPr>
          <p:cNvPicPr>
            <a:picLocks noGrp="1" noChangeAspect="1"/>
          </p:cNvPicPr>
          <p:nvPr>
            <p:ph sz="quarter" idx="10"/>
          </p:nvPr>
        </p:nvPicPr>
        <p:blipFill>
          <a:blip r:embed="rId3"/>
          <a:stretch>
            <a:fillRect/>
          </a:stretch>
        </p:blipFill>
        <p:spPr>
          <a:xfrm>
            <a:off x="609758" y="1667383"/>
            <a:ext cx="11225625" cy="4546376"/>
          </a:xfrm>
          <a:noFill/>
        </p:spPr>
      </p:pic>
      <p:sp>
        <p:nvSpPr>
          <p:cNvPr id="4" name="Footer Placeholder 3">
            <a:extLst>
              <a:ext uri="{FF2B5EF4-FFF2-40B4-BE49-F238E27FC236}">
                <a16:creationId xmlns:a16="http://schemas.microsoft.com/office/drawing/2014/main" id="{CF53BEE1-A174-44F0-B02D-AC0C0131C121}"/>
              </a:ext>
            </a:extLst>
          </p:cNvPr>
          <p:cNvSpPr>
            <a:spLocks noGrp="1"/>
          </p:cNvSpPr>
          <p:nvPr>
            <p:ph type="ftr" sz="quarter" idx="3"/>
          </p:nvPr>
        </p:nvSpPr>
        <p:spPr>
          <a:xfrm>
            <a:off x="4038600" y="6388995"/>
            <a:ext cx="4114800" cy="365125"/>
          </a:xfrm>
        </p:spPr>
        <p:txBody>
          <a:bodyPr anchor="ctr">
            <a:normAutofit/>
          </a:bodyPr>
          <a:lstStyle/>
          <a:p>
            <a:pPr algn="ctr">
              <a:spcAft>
                <a:spcPts val="600"/>
              </a:spcAft>
              <a:buFont typeface="Wingdings" panose="05000000000000000000" pitchFamily="2" charset="2"/>
              <a:buNone/>
            </a:pPr>
            <a:r>
              <a:rPr lang="en-US" dirty="0"/>
              <a:t>Smart contract </a:t>
            </a:r>
            <a:r>
              <a:rPr lang="en-US" dirty="0" err="1"/>
              <a:t>standardistion</a:t>
            </a:r>
            <a:endParaRPr lang="en-US"/>
          </a:p>
        </p:txBody>
      </p:sp>
    </p:spTree>
    <p:extLst>
      <p:ext uri="{BB962C8B-B14F-4D97-AF65-F5344CB8AC3E}">
        <p14:creationId xmlns:p14="http://schemas.microsoft.com/office/powerpoint/2010/main" val="38579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EDF3-3CD4-4004-BB69-2D9A2B9C48B2}"/>
              </a:ext>
            </a:extLst>
          </p:cNvPr>
          <p:cNvSpPr>
            <a:spLocks noGrp="1"/>
          </p:cNvSpPr>
          <p:nvPr>
            <p:ph type="title"/>
          </p:nvPr>
        </p:nvSpPr>
        <p:spPr/>
        <p:txBody>
          <a:bodyPr/>
          <a:lstStyle/>
          <a:p>
            <a:r>
              <a:rPr lang="en-GB" dirty="0"/>
              <a:t>Smart Contract Reference Architecture</a:t>
            </a:r>
          </a:p>
        </p:txBody>
      </p:sp>
      <p:pic>
        <p:nvPicPr>
          <p:cNvPr id="6" name="Content Placeholder 5" descr="Graphical user interface, diagram&#10;&#10;Description automatically generated">
            <a:extLst>
              <a:ext uri="{FF2B5EF4-FFF2-40B4-BE49-F238E27FC236}">
                <a16:creationId xmlns:a16="http://schemas.microsoft.com/office/drawing/2014/main" id="{1553D3CE-AB88-4791-A10F-E9D4CDC7FB29}"/>
              </a:ext>
            </a:extLst>
          </p:cNvPr>
          <p:cNvPicPr>
            <a:picLocks noGrp="1" noChangeAspect="1"/>
          </p:cNvPicPr>
          <p:nvPr>
            <p:ph sz="quarter" idx="10"/>
          </p:nvPr>
        </p:nvPicPr>
        <p:blipFill>
          <a:blip r:embed="rId3"/>
          <a:stretch>
            <a:fillRect/>
          </a:stretch>
        </p:blipFill>
        <p:spPr>
          <a:xfrm>
            <a:off x="609600" y="1921100"/>
            <a:ext cx="8999538" cy="4140891"/>
          </a:xfrm>
        </p:spPr>
      </p:pic>
      <p:sp>
        <p:nvSpPr>
          <p:cNvPr id="4" name="Footer Placeholder 3">
            <a:extLst>
              <a:ext uri="{FF2B5EF4-FFF2-40B4-BE49-F238E27FC236}">
                <a16:creationId xmlns:a16="http://schemas.microsoft.com/office/drawing/2014/main" id="{6C710B55-2B31-439F-A001-84F0EA990D86}"/>
              </a:ext>
            </a:extLst>
          </p:cNvPr>
          <p:cNvSpPr>
            <a:spLocks noGrp="1"/>
          </p:cNvSpPr>
          <p:nvPr>
            <p:ph type="ftr" sz="quarter" idx="3"/>
          </p:nvPr>
        </p:nvSpPr>
        <p:spPr/>
        <p:txBody>
          <a:bodyPr/>
          <a:lstStyle/>
          <a:p>
            <a:pPr algn="ctr">
              <a:buFont typeface="Wingdings" panose="05000000000000000000" pitchFamily="2" charset="2"/>
              <a:buNone/>
            </a:pPr>
            <a:r>
              <a:rPr lang="en-US" dirty="0"/>
              <a:t>Smart Contract </a:t>
            </a:r>
            <a:r>
              <a:rPr lang="en-US" dirty="0" err="1"/>
              <a:t>Standardisation</a:t>
            </a:r>
            <a:endParaRPr lang="en-US" dirty="0"/>
          </a:p>
        </p:txBody>
      </p:sp>
    </p:spTree>
    <p:extLst>
      <p:ext uri="{BB962C8B-B14F-4D97-AF65-F5344CB8AC3E}">
        <p14:creationId xmlns:p14="http://schemas.microsoft.com/office/powerpoint/2010/main" val="652083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0C28-37A9-457E-8427-21FFEA5831E5}"/>
              </a:ext>
            </a:extLst>
          </p:cNvPr>
          <p:cNvSpPr>
            <a:spLocks noGrp="1"/>
          </p:cNvSpPr>
          <p:nvPr>
            <p:ph type="title"/>
          </p:nvPr>
        </p:nvSpPr>
        <p:spPr/>
        <p:txBody>
          <a:bodyPr/>
          <a:lstStyle/>
          <a:p>
            <a:r>
              <a:rPr lang="en-GB" dirty="0"/>
              <a:t>Smart Contract Reference Architecture (Contract Chaining)</a:t>
            </a:r>
          </a:p>
        </p:txBody>
      </p:sp>
      <p:pic>
        <p:nvPicPr>
          <p:cNvPr id="6" name="Content Placeholder 5" descr="Diagram&#10;&#10;Description automatically generated">
            <a:extLst>
              <a:ext uri="{FF2B5EF4-FFF2-40B4-BE49-F238E27FC236}">
                <a16:creationId xmlns:a16="http://schemas.microsoft.com/office/drawing/2014/main" id="{7EB90277-8922-4E38-B04F-BAABC5DCF0F8}"/>
              </a:ext>
            </a:extLst>
          </p:cNvPr>
          <p:cNvPicPr>
            <a:picLocks noGrp="1" noChangeAspect="1"/>
          </p:cNvPicPr>
          <p:nvPr>
            <p:ph sz="quarter" idx="10"/>
          </p:nvPr>
        </p:nvPicPr>
        <p:blipFill>
          <a:blip r:embed="rId3"/>
          <a:stretch>
            <a:fillRect/>
          </a:stretch>
        </p:blipFill>
        <p:spPr>
          <a:xfrm>
            <a:off x="878214" y="1600200"/>
            <a:ext cx="8462309" cy="4679950"/>
          </a:xfrm>
        </p:spPr>
      </p:pic>
      <p:sp>
        <p:nvSpPr>
          <p:cNvPr id="4" name="Footer Placeholder 3">
            <a:extLst>
              <a:ext uri="{FF2B5EF4-FFF2-40B4-BE49-F238E27FC236}">
                <a16:creationId xmlns:a16="http://schemas.microsoft.com/office/drawing/2014/main" id="{676F4E05-B2A6-478E-906D-50A3F7FF570F}"/>
              </a:ext>
            </a:extLst>
          </p:cNvPr>
          <p:cNvSpPr>
            <a:spLocks noGrp="1"/>
          </p:cNvSpPr>
          <p:nvPr>
            <p:ph type="ftr" sz="quarter" idx="3"/>
          </p:nvPr>
        </p:nvSpPr>
        <p:spPr/>
        <p:txBody>
          <a:bodyPr/>
          <a:lstStyle/>
          <a:p>
            <a:pPr algn="ctr">
              <a:buFont typeface="Wingdings" panose="05000000000000000000" pitchFamily="2" charset="2"/>
              <a:buNone/>
            </a:pPr>
            <a:r>
              <a:rPr lang="en-US" dirty="0"/>
              <a:t>Smart Contract </a:t>
            </a:r>
            <a:r>
              <a:rPr lang="en-US" dirty="0" err="1"/>
              <a:t>standardisation</a:t>
            </a:r>
            <a:endParaRPr lang="en-US" dirty="0"/>
          </a:p>
        </p:txBody>
      </p:sp>
    </p:spTree>
    <p:extLst>
      <p:ext uri="{BB962C8B-B14F-4D97-AF65-F5344CB8AC3E}">
        <p14:creationId xmlns:p14="http://schemas.microsoft.com/office/powerpoint/2010/main" val="347726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17632A-F323-405F-96AE-666DCACFA505}"/>
              </a:ext>
            </a:extLst>
          </p:cNvPr>
          <p:cNvSpPr>
            <a:spLocks noGrp="1"/>
          </p:cNvSpPr>
          <p:nvPr>
            <p:ph type="title"/>
          </p:nvPr>
        </p:nvSpPr>
        <p:spPr>
          <a:xfrm>
            <a:off x="8329809" y="5175607"/>
            <a:ext cx="3600000" cy="721760"/>
          </a:xfrm>
        </p:spPr>
        <p:txBody>
          <a:bodyPr/>
          <a:lstStyle/>
          <a:p>
            <a:r>
              <a:rPr lang="en-US" dirty="0"/>
              <a:t>Conclusion</a:t>
            </a:r>
          </a:p>
        </p:txBody>
      </p:sp>
    </p:spTree>
    <p:extLst>
      <p:ext uri="{BB962C8B-B14F-4D97-AF65-F5344CB8AC3E}">
        <p14:creationId xmlns:p14="http://schemas.microsoft.com/office/powerpoint/2010/main" val="2691908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A2FABCE7-4FB8-4F41-9F1E-E118B0DBED3E}"/>
              </a:ext>
            </a:extLst>
          </p:cNvPr>
          <p:cNvSpPr>
            <a:spLocks noGrp="1"/>
          </p:cNvSpPr>
          <p:nvPr>
            <p:ph type="title"/>
          </p:nvPr>
        </p:nvSpPr>
        <p:spPr/>
        <p:txBody>
          <a:bodyPr/>
          <a:lstStyle/>
          <a:p>
            <a:r>
              <a:rPr lang="en-US" dirty="0"/>
              <a:t>Conclusion</a:t>
            </a:r>
          </a:p>
        </p:txBody>
      </p:sp>
      <p:sp>
        <p:nvSpPr>
          <p:cNvPr id="6" name="מציין מיקום תוכן 5">
            <a:extLst>
              <a:ext uri="{FF2B5EF4-FFF2-40B4-BE49-F238E27FC236}">
                <a16:creationId xmlns:a16="http://schemas.microsoft.com/office/drawing/2014/main" id="{98D4617B-E09D-4F3E-9249-6D52B9D32E6C}"/>
              </a:ext>
            </a:extLst>
          </p:cNvPr>
          <p:cNvSpPr>
            <a:spLocks noGrp="1"/>
          </p:cNvSpPr>
          <p:nvPr>
            <p:ph sz="quarter" idx="10"/>
          </p:nvPr>
        </p:nvSpPr>
        <p:spPr/>
        <p:txBody>
          <a:bodyPr/>
          <a:lstStyle/>
          <a:p>
            <a:pPr marL="0" lvl="1" indent="0">
              <a:buNone/>
            </a:pPr>
            <a:r>
              <a:rPr lang="en-US" dirty="0">
                <a:solidFill>
                  <a:schemeClr val="bg1">
                    <a:lumMod val="50000"/>
                  </a:schemeClr>
                </a:solidFill>
                <a:latin typeface="+mn-lt"/>
              </a:rPr>
              <a:t>Smart contract </a:t>
            </a:r>
            <a:r>
              <a:rPr lang="en-US" dirty="0" err="1">
                <a:solidFill>
                  <a:schemeClr val="bg1">
                    <a:lumMod val="50000"/>
                  </a:schemeClr>
                </a:solidFill>
                <a:latin typeface="+mn-lt"/>
              </a:rPr>
              <a:t>standardisation</a:t>
            </a:r>
            <a:r>
              <a:rPr lang="en-US" dirty="0">
                <a:solidFill>
                  <a:schemeClr val="bg1">
                    <a:lumMod val="50000"/>
                  </a:schemeClr>
                </a:solidFill>
                <a:latin typeface="+mn-lt"/>
              </a:rPr>
              <a:t> is important because:</a:t>
            </a:r>
          </a:p>
          <a:p>
            <a:pPr lvl="1"/>
            <a:r>
              <a:rPr lang="en-US" dirty="0"/>
              <a:t>Future applications of IoT need flexibility, service level guarantee and accountability</a:t>
            </a:r>
          </a:p>
          <a:p>
            <a:pPr lvl="1"/>
            <a:r>
              <a:rPr lang="en-US" dirty="0"/>
              <a:t>Smart contracts are a potential solution for future accountable, transparent and autonomous </a:t>
            </a:r>
            <a:r>
              <a:rPr lang="en-US" b="1" u="sng" dirty="0">
                <a:solidFill>
                  <a:srgbClr val="004A8D"/>
                </a:solidFill>
              </a:rPr>
              <a:t>contracting</a:t>
            </a:r>
            <a:r>
              <a:rPr lang="en-US" dirty="0"/>
              <a:t> mechanism </a:t>
            </a:r>
          </a:p>
          <a:p>
            <a:pPr lvl="1"/>
            <a:r>
              <a:rPr lang="en-US" dirty="0"/>
              <a:t>They provide a method to create </a:t>
            </a:r>
            <a:r>
              <a:rPr lang="en-US" b="1" u="sng" dirty="0">
                <a:solidFill>
                  <a:srgbClr val="004A8D"/>
                </a:solidFill>
              </a:rPr>
              <a:t>traceable audit mechanism</a:t>
            </a:r>
          </a:p>
          <a:p>
            <a:pPr marL="0" lvl="1" indent="0">
              <a:buNone/>
            </a:pPr>
            <a:endParaRPr lang="en-US" dirty="0"/>
          </a:p>
        </p:txBody>
      </p:sp>
    </p:spTree>
    <p:extLst>
      <p:ext uri="{BB962C8B-B14F-4D97-AF65-F5344CB8AC3E}">
        <p14:creationId xmlns:p14="http://schemas.microsoft.com/office/powerpoint/2010/main" val="29530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 Further Reference</a:t>
            </a:r>
          </a:p>
        </p:txBody>
      </p:sp>
      <p:sp>
        <p:nvSpPr>
          <p:cNvPr id="3" name="Content Placeholder 2"/>
          <p:cNvSpPr>
            <a:spLocks noGrp="1"/>
          </p:cNvSpPr>
          <p:nvPr>
            <p:ph sz="quarter" idx="10"/>
          </p:nvPr>
        </p:nvSpPr>
        <p:spPr/>
        <p:txBody>
          <a:bodyPr/>
          <a:lstStyle/>
          <a:p>
            <a:pPr lvl="1"/>
            <a:r>
              <a:rPr lang="en-GB"/>
              <a:t>ETSI ISG PDL</a:t>
            </a:r>
          </a:p>
          <a:p>
            <a:pPr lvl="2"/>
            <a:r>
              <a:rPr lang="en-GB"/>
              <a:t>PDL Terms of Reference, ETSI ISG PDL Portal : </a:t>
            </a:r>
            <a:r>
              <a:rPr lang="en-GB">
                <a:hlinkClick r:id="rId3"/>
              </a:rPr>
              <a:t>https://portal.etsi.org/TB-SiteMap/PDL</a:t>
            </a:r>
            <a:r>
              <a:rPr lang="en-GB"/>
              <a:t> </a:t>
            </a:r>
          </a:p>
          <a:p>
            <a:pPr lvl="2"/>
            <a:r>
              <a:rPr lang="en-GB"/>
              <a:t>Work Programme: </a:t>
            </a:r>
            <a:r>
              <a:rPr lang="en-GB">
                <a:hlinkClick r:id="rId4"/>
              </a:rPr>
              <a:t>https://portal.etsi.org/tb.aspx?tbid=873&amp;SubTB=873#lt-50611-work-programme</a:t>
            </a:r>
            <a:endParaRPr lang="en-GB"/>
          </a:p>
          <a:p>
            <a:pPr lvl="2"/>
            <a:r>
              <a:rPr lang="en-GB"/>
              <a:t>PDL Community: </a:t>
            </a:r>
            <a:r>
              <a:rPr lang="en-GB">
                <a:hlinkClick r:id="rId5"/>
              </a:rPr>
              <a:t>https://portal.etsi.org/TB-SiteMap/PDL/List-of-PDL-Members-and-Participants</a:t>
            </a:r>
            <a:r>
              <a:rPr lang="en-GB"/>
              <a:t> </a:t>
            </a:r>
          </a:p>
          <a:p>
            <a:pPr lvl="1"/>
            <a:r>
              <a:rPr lang="en-GB"/>
              <a:t>PDL Proofs of Concept (PoCs) </a:t>
            </a:r>
          </a:p>
          <a:p>
            <a:pPr lvl="2"/>
            <a:r>
              <a:rPr lang="en-GB"/>
              <a:t>PDL Wiki and PoC Proposal How-To: </a:t>
            </a:r>
            <a:r>
              <a:rPr lang="en-GB">
                <a:hlinkClick r:id="rId6"/>
              </a:rPr>
              <a:t>https://pdlwiki.etsi.org/</a:t>
            </a:r>
            <a:endParaRPr lang="en-GB"/>
          </a:p>
          <a:p>
            <a:pPr lvl="1"/>
            <a:r>
              <a:rPr lang="en-GB"/>
              <a:t>Research and Standardisation  </a:t>
            </a:r>
          </a:p>
          <a:p>
            <a:pPr lvl="2"/>
            <a:r>
              <a:rPr lang="en-GB"/>
              <a:t>Research Projects interested in collaborating with PDL refer to: </a:t>
            </a:r>
            <a:r>
              <a:rPr lang="en-GB">
                <a:hlinkClick r:id="rId4"/>
              </a:rPr>
              <a:t>PDL Work Programme</a:t>
            </a:r>
            <a:r>
              <a:rPr lang="en-GB"/>
              <a:t>, </a:t>
            </a:r>
            <a:br>
              <a:rPr lang="en-GB"/>
            </a:br>
            <a:r>
              <a:rPr lang="en-GB">
                <a:hlinkClick r:id="rId5"/>
              </a:rPr>
              <a:t>PDL Membership List</a:t>
            </a:r>
            <a:r>
              <a:rPr lang="en-GB"/>
              <a:t>, </a:t>
            </a:r>
            <a:r>
              <a:rPr lang="en-GB">
                <a:hlinkClick r:id="rId7"/>
              </a:rPr>
              <a:t>PDL Member Agreement</a:t>
            </a:r>
            <a:r>
              <a:rPr lang="en-GB"/>
              <a:t>/</a:t>
            </a:r>
            <a:r>
              <a:rPr lang="en-GB">
                <a:hlinkClick r:id="rId8"/>
              </a:rPr>
              <a:t>PDL Participant Agreement</a:t>
            </a:r>
            <a:r>
              <a:rPr lang="en-GB"/>
              <a:t>  </a:t>
            </a:r>
          </a:p>
          <a:p>
            <a:pPr lvl="2"/>
            <a:r>
              <a:rPr lang="en-GB"/>
              <a:t>ETSI Research and Standards Website, ETSI Research Strategy, </a:t>
            </a:r>
            <a:br>
              <a:rPr lang="en-GB"/>
            </a:br>
            <a:r>
              <a:rPr lang="en-GB"/>
              <a:t>ETSI Tools for Researchers, FAQs on Research and Innovation: </a:t>
            </a:r>
            <a:r>
              <a:rPr lang="en-GB" u="sng">
                <a:hlinkClick r:id="rId9"/>
              </a:rPr>
              <a:t>https://www.etsi.org/research</a:t>
            </a:r>
            <a:endParaRPr lang="en-GB"/>
          </a:p>
        </p:txBody>
      </p:sp>
    </p:spTree>
    <p:extLst>
      <p:ext uri="{BB962C8B-B14F-4D97-AF65-F5344CB8AC3E}">
        <p14:creationId xmlns:p14="http://schemas.microsoft.com/office/powerpoint/2010/main" val="1942523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A2EB890-44BB-4440-A1E7-5922D047D7A3}"/>
              </a:ext>
            </a:extLst>
          </p:cNvPr>
          <p:cNvSpPr>
            <a:spLocks noGrp="1"/>
          </p:cNvSpPr>
          <p:nvPr>
            <p:ph type="title"/>
          </p:nvPr>
        </p:nvSpPr>
        <p:spPr/>
        <p:txBody>
          <a:bodyPr/>
          <a:lstStyle/>
          <a:p>
            <a:r>
              <a:rPr lang="en-US" dirty="0"/>
              <a:t>Agenda</a:t>
            </a:r>
          </a:p>
        </p:txBody>
      </p:sp>
      <p:sp>
        <p:nvSpPr>
          <p:cNvPr id="3" name="מציין מיקום תוכן 2">
            <a:extLst>
              <a:ext uri="{FF2B5EF4-FFF2-40B4-BE49-F238E27FC236}">
                <a16:creationId xmlns:a16="http://schemas.microsoft.com/office/drawing/2014/main" id="{C9C713A6-B41C-47F2-986B-33941B0B4537}"/>
              </a:ext>
            </a:extLst>
          </p:cNvPr>
          <p:cNvSpPr>
            <a:spLocks noGrp="1"/>
          </p:cNvSpPr>
          <p:nvPr>
            <p:ph sz="quarter" idx="10"/>
          </p:nvPr>
        </p:nvSpPr>
        <p:spPr/>
        <p:txBody>
          <a:bodyPr/>
          <a:lstStyle/>
          <a:p>
            <a:pPr lvl="1"/>
            <a:r>
              <a:rPr lang="en-US" dirty="0"/>
              <a:t>Introduction to ETSI ISG PDL(Permissioned Distributed Ledgers)</a:t>
            </a:r>
          </a:p>
          <a:p>
            <a:pPr lvl="1"/>
            <a:r>
              <a:rPr lang="en-US" dirty="0"/>
              <a:t>Smart contracts: An introduction</a:t>
            </a:r>
          </a:p>
          <a:p>
            <a:pPr lvl="1"/>
            <a:r>
              <a:rPr lang="en-US" dirty="0"/>
              <a:t>Smart contracts and IoTs </a:t>
            </a:r>
          </a:p>
          <a:p>
            <a:pPr lvl="1"/>
            <a:r>
              <a:rPr lang="en-US" dirty="0"/>
              <a:t>Smart contract </a:t>
            </a:r>
            <a:r>
              <a:rPr lang="en-US" dirty="0" err="1"/>
              <a:t>standardisation</a:t>
            </a:r>
            <a:r>
              <a:rPr lang="en-US" dirty="0"/>
              <a:t> ISG PDL</a:t>
            </a:r>
          </a:p>
        </p:txBody>
      </p:sp>
      <p:sp>
        <p:nvSpPr>
          <p:cNvPr id="4" name="מציין מיקום של כותרת תחתונה 3">
            <a:extLst>
              <a:ext uri="{FF2B5EF4-FFF2-40B4-BE49-F238E27FC236}">
                <a16:creationId xmlns:a16="http://schemas.microsoft.com/office/drawing/2014/main" id="{C8588695-E232-40E2-A0B0-BEEFEC6DE70C}"/>
              </a:ext>
            </a:extLst>
          </p:cNvPr>
          <p:cNvSpPr>
            <a:spLocks noGrp="1"/>
          </p:cNvSpPr>
          <p:nvPr>
            <p:ph type="ftr" sz="quarter" idx="3"/>
          </p:nvPr>
        </p:nvSpPr>
        <p:spPr/>
        <p:txBody>
          <a:bodyPr/>
          <a:lstStyle/>
          <a:p>
            <a:pPr algn="ctr">
              <a:buFont typeface="Wingdings" panose="05000000000000000000" pitchFamily="2" charset="2"/>
              <a:buNone/>
            </a:pPr>
            <a:r>
              <a:rPr lang="en-US"/>
              <a:t>Agenda</a:t>
            </a:r>
            <a:endParaRPr lang="en-US" dirty="0"/>
          </a:p>
        </p:txBody>
      </p:sp>
    </p:spTree>
    <p:extLst>
      <p:ext uri="{BB962C8B-B14F-4D97-AF65-F5344CB8AC3E}">
        <p14:creationId xmlns:p14="http://schemas.microsoft.com/office/powerpoint/2010/main" val="407602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5DF4EA-9EC2-6846-B0FB-C091471760A6}"/>
              </a:ext>
            </a:extLst>
          </p:cNvPr>
          <p:cNvSpPr>
            <a:spLocks noGrp="1"/>
          </p:cNvSpPr>
          <p:nvPr>
            <p:ph type="title"/>
          </p:nvPr>
        </p:nvSpPr>
        <p:spPr>
          <a:xfrm>
            <a:off x="6657474" y="5081336"/>
            <a:ext cx="5761890" cy="902368"/>
          </a:xfrm>
        </p:spPr>
        <p:txBody>
          <a:bodyPr/>
          <a:lstStyle/>
          <a:p>
            <a:r>
              <a:rPr lang="en-US" dirty="0"/>
              <a:t>ISG - PDL</a:t>
            </a:r>
          </a:p>
        </p:txBody>
      </p:sp>
    </p:spTree>
    <p:extLst>
      <p:ext uri="{BB962C8B-B14F-4D97-AF65-F5344CB8AC3E}">
        <p14:creationId xmlns:p14="http://schemas.microsoft.com/office/powerpoint/2010/main" val="279513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19EF-8A45-7C4D-9783-1ABCBA2F7051}"/>
              </a:ext>
            </a:extLst>
          </p:cNvPr>
          <p:cNvSpPr>
            <a:spLocks noGrp="1"/>
          </p:cNvSpPr>
          <p:nvPr>
            <p:ph type="title"/>
          </p:nvPr>
        </p:nvSpPr>
        <p:spPr/>
        <p:txBody>
          <a:bodyPr/>
          <a:lstStyle/>
          <a:p>
            <a:r>
              <a:rPr lang="en-US" dirty="0"/>
              <a:t>The ISG PDL Goals and Scope </a:t>
            </a:r>
          </a:p>
        </p:txBody>
      </p:sp>
      <p:sp>
        <p:nvSpPr>
          <p:cNvPr id="6" name="Content Placeholder 5">
            <a:extLst>
              <a:ext uri="{FF2B5EF4-FFF2-40B4-BE49-F238E27FC236}">
                <a16:creationId xmlns:a16="http://schemas.microsoft.com/office/drawing/2014/main" id="{CA894785-5DF8-A446-B9F3-2F600C324098}"/>
              </a:ext>
            </a:extLst>
          </p:cNvPr>
          <p:cNvSpPr>
            <a:spLocks noGrp="1"/>
          </p:cNvSpPr>
          <p:nvPr>
            <p:ph sz="quarter" idx="10"/>
          </p:nvPr>
        </p:nvSpPr>
        <p:spPr/>
        <p:txBody>
          <a:bodyPr>
            <a:normAutofit lnSpcReduction="10000"/>
          </a:bodyPr>
          <a:lstStyle/>
          <a:p>
            <a:pPr lvl="1"/>
            <a:r>
              <a:rPr lang="en-US" dirty="0"/>
              <a:t>Provide the foundations for the operation of permissioned distributed ledgers</a:t>
            </a:r>
          </a:p>
          <a:p>
            <a:pPr lvl="2"/>
            <a:r>
              <a:rPr lang="en-US" dirty="0"/>
              <a:t>Create an open ecosystem of industrial solutions</a:t>
            </a:r>
          </a:p>
          <a:p>
            <a:pPr lvl="2"/>
            <a:r>
              <a:rPr lang="en-US" dirty="0"/>
              <a:t>Deployable by different sectors</a:t>
            </a:r>
          </a:p>
          <a:p>
            <a:pPr lvl="1"/>
            <a:r>
              <a:rPr lang="en-US" dirty="0"/>
              <a:t>Foster the application of the technology</a:t>
            </a:r>
          </a:p>
          <a:p>
            <a:pPr lvl="2"/>
            <a:r>
              <a:rPr lang="en-US" dirty="0"/>
              <a:t>Start from already available experiences </a:t>
            </a:r>
          </a:p>
          <a:p>
            <a:pPr lvl="2"/>
            <a:r>
              <a:rPr lang="en-US" dirty="0"/>
              <a:t>Coordinate with existing initiatives</a:t>
            </a:r>
          </a:p>
          <a:p>
            <a:pPr lvl="1"/>
            <a:r>
              <a:rPr lang="en-US" dirty="0"/>
              <a:t>Define a set of well-known open operational mechanisms</a:t>
            </a:r>
          </a:p>
          <a:p>
            <a:pPr lvl="2"/>
            <a:r>
              <a:rPr lang="en-US" dirty="0"/>
              <a:t>Support their demonstration</a:t>
            </a:r>
          </a:p>
          <a:p>
            <a:pPr lvl="2"/>
            <a:r>
              <a:rPr lang="en-US" dirty="0"/>
              <a:t>Facilitate interoperability assessment</a:t>
            </a:r>
          </a:p>
          <a:p>
            <a:pPr lvl="2"/>
            <a:endParaRPr lang="en-US" dirty="0"/>
          </a:p>
          <a:p>
            <a:pPr lvl="1"/>
            <a:r>
              <a:rPr lang="en-US" dirty="0"/>
              <a:t>More than thirty members from industry (telco and not telco), public sector and academia</a:t>
            </a:r>
          </a:p>
        </p:txBody>
      </p:sp>
    </p:spTree>
    <p:extLst>
      <p:ext uri="{BB962C8B-B14F-4D97-AF65-F5344CB8AC3E}">
        <p14:creationId xmlns:p14="http://schemas.microsoft.com/office/powerpoint/2010/main" val="228246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FE20B-D0E7-0344-BE8E-EF5FEF95B24C}"/>
              </a:ext>
            </a:extLst>
          </p:cNvPr>
          <p:cNvSpPr>
            <a:spLocks noGrp="1"/>
          </p:cNvSpPr>
          <p:nvPr>
            <p:ph type="title"/>
          </p:nvPr>
        </p:nvSpPr>
        <p:spPr/>
        <p:txBody>
          <a:bodyPr/>
          <a:lstStyle/>
          <a:p>
            <a:r>
              <a:rPr lang="en-GB"/>
              <a:t>The Work Programme (I)</a:t>
            </a:r>
          </a:p>
        </p:txBody>
      </p:sp>
      <p:sp>
        <p:nvSpPr>
          <p:cNvPr id="3" name="Content Placeholder 2">
            <a:extLst>
              <a:ext uri="{FF2B5EF4-FFF2-40B4-BE49-F238E27FC236}">
                <a16:creationId xmlns:a16="http://schemas.microsoft.com/office/drawing/2014/main" id="{E1A3DF09-F497-AF4A-9767-56F34A51087B}"/>
              </a:ext>
            </a:extLst>
          </p:cNvPr>
          <p:cNvSpPr>
            <a:spLocks noGrp="1"/>
          </p:cNvSpPr>
          <p:nvPr>
            <p:ph sz="quarter" idx="10"/>
          </p:nvPr>
        </p:nvSpPr>
        <p:spPr/>
        <p:txBody>
          <a:bodyPr>
            <a:normAutofit/>
          </a:bodyPr>
          <a:lstStyle/>
          <a:p>
            <a:pPr lvl="1"/>
            <a:r>
              <a:rPr lang="en-GB" dirty="0">
                <a:solidFill>
                  <a:schemeClr val="tx1">
                    <a:lumMod val="60000"/>
                    <a:lumOff val="40000"/>
                  </a:schemeClr>
                </a:solidFill>
              </a:rPr>
              <a:t>PDL-001 - Landscape of Standards and Technologies</a:t>
            </a:r>
          </a:p>
          <a:p>
            <a:pPr lvl="2"/>
            <a:r>
              <a:rPr lang="en-GB" dirty="0">
                <a:solidFill>
                  <a:schemeClr val="tx1">
                    <a:lumMod val="60000"/>
                    <a:lumOff val="40000"/>
                  </a:schemeClr>
                </a:solidFill>
              </a:rPr>
              <a:t>Identify relevant activities in standardization and research.  </a:t>
            </a:r>
          </a:p>
          <a:p>
            <a:pPr lvl="1"/>
            <a:r>
              <a:rPr lang="en-GB" dirty="0">
                <a:solidFill>
                  <a:schemeClr val="tx1">
                    <a:lumMod val="60000"/>
                    <a:lumOff val="40000"/>
                  </a:schemeClr>
                </a:solidFill>
              </a:rPr>
              <a:t>PDL-002 -  Applicability and Compliance to Data Processing Requirements</a:t>
            </a:r>
          </a:p>
          <a:p>
            <a:pPr lvl="2"/>
            <a:r>
              <a:rPr lang="en-GB" dirty="0">
                <a:solidFill>
                  <a:schemeClr val="tx1">
                    <a:lumMod val="60000"/>
                    <a:lumOff val="40000"/>
                  </a:schemeClr>
                </a:solidFill>
              </a:rPr>
              <a:t>Analyse the essential data processing requirements</a:t>
            </a:r>
          </a:p>
          <a:p>
            <a:pPr lvl="1"/>
            <a:r>
              <a:rPr lang="en-GB" dirty="0">
                <a:solidFill>
                  <a:schemeClr val="tx1">
                    <a:lumMod val="60000"/>
                    <a:lumOff val="40000"/>
                  </a:schemeClr>
                </a:solidFill>
              </a:rPr>
              <a:t>PDL-003 – Application Scenarios</a:t>
            </a:r>
          </a:p>
          <a:p>
            <a:pPr lvl="2"/>
            <a:r>
              <a:rPr lang="en-GB" dirty="0">
                <a:solidFill>
                  <a:schemeClr val="tx1">
                    <a:lumMod val="60000"/>
                    <a:lumOff val="40000"/>
                  </a:schemeClr>
                </a:solidFill>
              </a:rPr>
              <a:t>Potential application scenarios for the operation of PDLs and governance aspects</a:t>
            </a:r>
          </a:p>
          <a:p>
            <a:pPr lvl="1"/>
            <a:r>
              <a:rPr lang="en-GB" dirty="0"/>
              <a:t>PDL-004 – Smart Contracts PDL System Architecture and Functional Specification </a:t>
            </a:r>
          </a:p>
          <a:p>
            <a:pPr lvl="2"/>
            <a:r>
              <a:rPr lang="en-GB" dirty="0"/>
              <a:t>Planning, designing and programming frameworks</a:t>
            </a:r>
          </a:p>
          <a:p>
            <a:pPr lvl="1"/>
            <a:r>
              <a:rPr lang="en-GB" dirty="0"/>
              <a:t>PDL-005 – </a:t>
            </a:r>
            <a:r>
              <a:rPr lang="en-GB" dirty="0" err="1"/>
              <a:t>PoC</a:t>
            </a:r>
            <a:r>
              <a:rPr lang="en-GB" dirty="0"/>
              <a:t> Framework </a:t>
            </a:r>
          </a:p>
          <a:p>
            <a:pPr lvl="2"/>
            <a:r>
              <a:rPr lang="en-GB" dirty="0"/>
              <a:t>Build commercial awareness and confidence and encourage development of an open ecosystem</a:t>
            </a:r>
          </a:p>
        </p:txBody>
      </p:sp>
    </p:spTree>
    <p:extLst>
      <p:ext uri="{BB962C8B-B14F-4D97-AF65-F5344CB8AC3E}">
        <p14:creationId xmlns:p14="http://schemas.microsoft.com/office/powerpoint/2010/main" val="1102432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FE20B-D0E7-0344-BE8E-EF5FEF95B24C}"/>
              </a:ext>
            </a:extLst>
          </p:cNvPr>
          <p:cNvSpPr>
            <a:spLocks noGrp="1"/>
          </p:cNvSpPr>
          <p:nvPr>
            <p:ph type="title"/>
          </p:nvPr>
        </p:nvSpPr>
        <p:spPr/>
        <p:txBody>
          <a:bodyPr/>
          <a:lstStyle/>
          <a:p>
            <a:r>
              <a:rPr lang="en-GB"/>
              <a:t>The Work Programme (II)  </a:t>
            </a:r>
          </a:p>
        </p:txBody>
      </p:sp>
      <p:sp>
        <p:nvSpPr>
          <p:cNvPr id="3" name="Content Placeholder 2">
            <a:extLst>
              <a:ext uri="{FF2B5EF4-FFF2-40B4-BE49-F238E27FC236}">
                <a16:creationId xmlns:a16="http://schemas.microsoft.com/office/drawing/2014/main" id="{E1A3DF09-F497-AF4A-9767-56F34A51087B}"/>
              </a:ext>
            </a:extLst>
          </p:cNvPr>
          <p:cNvSpPr>
            <a:spLocks noGrp="1"/>
          </p:cNvSpPr>
          <p:nvPr>
            <p:ph sz="quarter" idx="10"/>
          </p:nvPr>
        </p:nvSpPr>
        <p:spPr/>
        <p:txBody>
          <a:bodyPr>
            <a:normAutofit/>
          </a:bodyPr>
          <a:lstStyle/>
          <a:p>
            <a:pPr lvl="1"/>
            <a:r>
              <a:rPr lang="en-GB" dirty="0"/>
              <a:t>PDL-006 – Inter-Ledger Interoperability</a:t>
            </a:r>
          </a:p>
          <a:p>
            <a:pPr lvl="2"/>
            <a:r>
              <a:rPr lang="en-GB" dirty="0"/>
              <a:t>Key elements for the exchange and use of the information available across DLs</a:t>
            </a:r>
          </a:p>
          <a:p>
            <a:pPr lvl="1"/>
            <a:r>
              <a:rPr lang="en-GB" dirty="0"/>
              <a:t>PDL-007 – Research Landscape</a:t>
            </a:r>
          </a:p>
          <a:p>
            <a:pPr lvl="2"/>
            <a:r>
              <a:rPr lang="en-GB" dirty="0"/>
              <a:t>Facilitate exchange of information on PDL related research projects</a:t>
            </a:r>
          </a:p>
          <a:p>
            <a:pPr lvl="1"/>
            <a:r>
              <a:rPr lang="en-GB" dirty="0"/>
              <a:t>PDL-008 – PDL Research and Innovation Landscape</a:t>
            </a:r>
          </a:p>
          <a:p>
            <a:pPr lvl="2"/>
            <a:r>
              <a:rPr lang="en-GB" dirty="0"/>
              <a:t>Document research and innovation projects relevant for BDLT standardisation </a:t>
            </a:r>
          </a:p>
          <a:p>
            <a:pPr lvl="1"/>
            <a:r>
              <a:rPr lang="en-GB" dirty="0"/>
              <a:t>PDL-009 – PDL for federated Data Management</a:t>
            </a:r>
          </a:p>
          <a:p>
            <a:pPr lvl="2"/>
            <a:r>
              <a:rPr lang="en-GB" dirty="0"/>
              <a:t>Architecture and key functional mechanisms leveraging PDL for federated data management</a:t>
            </a:r>
          </a:p>
          <a:p>
            <a:pPr lvl="1"/>
            <a:r>
              <a:rPr lang="en-GB" dirty="0"/>
              <a:t>PDL-010 – PDL Operations in Offline Mode</a:t>
            </a:r>
          </a:p>
          <a:p>
            <a:pPr lvl="2"/>
            <a:r>
              <a:rPr lang="en-GB" dirty="0"/>
              <a:t>Challenges related to data storage and ledger operations when the PDL nodes are offline</a:t>
            </a:r>
          </a:p>
        </p:txBody>
      </p:sp>
    </p:spTree>
    <p:extLst>
      <p:ext uri="{BB962C8B-B14F-4D97-AF65-F5344CB8AC3E}">
        <p14:creationId xmlns:p14="http://schemas.microsoft.com/office/powerpoint/2010/main" val="2280161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F10B98-F918-4273-B51D-45DB70B0B3D1}"/>
              </a:ext>
            </a:extLst>
          </p:cNvPr>
          <p:cNvSpPr>
            <a:spLocks noGrp="1"/>
          </p:cNvSpPr>
          <p:nvPr>
            <p:ph type="title"/>
          </p:nvPr>
        </p:nvSpPr>
        <p:spPr>
          <a:xfrm>
            <a:off x="8344388" y="4442254"/>
            <a:ext cx="3600000" cy="1340708"/>
          </a:xfrm>
        </p:spPr>
        <p:txBody>
          <a:bodyPr/>
          <a:lstStyle/>
          <a:p>
            <a:r>
              <a:rPr lang="en-US" dirty="0"/>
              <a:t>Smart contracts</a:t>
            </a:r>
          </a:p>
        </p:txBody>
      </p:sp>
    </p:spTree>
    <p:extLst>
      <p:ext uri="{BB962C8B-B14F-4D97-AF65-F5344CB8AC3E}">
        <p14:creationId xmlns:p14="http://schemas.microsoft.com/office/powerpoint/2010/main" val="3621281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a:extLst>
              <a:ext uri="{FF2B5EF4-FFF2-40B4-BE49-F238E27FC236}">
                <a16:creationId xmlns:a16="http://schemas.microsoft.com/office/drawing/2014/main" id="{0975B0CF-ED61-4BB8-883A-4C0439B7B986}"/>
              </a:ext>
            </a:extLst>
          </p:cNvPr>
          <p:cNvSpPr>
            <a:spLocks noGrp="1"/>
          </p:cNvSpPr>
          <p:nvPr>
            <p:ph type="title"/>
          </p:nvPr>
        </p:nvSpPr>
        <p:spPr>
          <a:xfrm>
            <a:off x="609758" y="287059"/>
            <a:ext cx="9525657" cy="866110"/>
          </a:xfrm>
        </p:spPr>
        <p:txBody>
          <a:bodyPr/>
          <a:lstStyle/>
          <a:p>
            <a:r>
              <a:rPr lang="en-US" dirty="0"/>
              <a:t>Smart Contracts: An Introduction</a:t>
            </a:r>
          </a:p>
        </p:txBody>
      </p:sp>
      <p:sp>
        <p:nvSpPr>
          <p:cNvPr id="6" name="מציין מיקום תוכן 5">
            <a:extLst>
              <a:ext uri="{FF2B5EF4-FFF2-40B4-BE49-F238E27FC236}">
                <a16:creationId xmlns:a16="http://schemas.microsoft.com/office/drawing/2014/main" id="{2D0DA5E3-0066-4AD3-B908-4A283028E867}"/>
              </a:ext>
            </a:extLst>
          </p:cNvPr>
          <p:cNvSpPr>
            <a:spLocks noGrp="1"/>
          </p:cNvSpPr>
          <p:nvPr>
            <p:ph sz="quarter" idx="10"/>
          </p:nvPr>
        </p:nvSpPr>
        <p:spPr>
          <a:xfrm>
            <a:off x="609758" y="1538578"/>
            <a:ext cx="11225625" cy="4680000"/>
          </a:xfrm>
        </p:spPr>
        <p:txBody>
          <a:bodyPr/>
          <a:lstStyle/>
          <a:p>
            <a:r>
              <a:rPr lang="en-US" dirty="0">
                <a:solidFill>
                  <a:schemeClr val="bg1">
                    <a:lumMod val="50000"/>
                  </a:schemeClr>
                </a:solidFill>
              </a:rPr>
              <a:t>Software codes installed on Permissioned Distributed Ledgers (PDLs)</a:t>
            </a:r>
          </a:p>
          <a:p>
            <a:r>
              <a:rPr lang="en-US" dirty="0">
                <a:solidFill>
                  <a:schemeClr val="bg1">
                    <a:lumMod val="50000"/>
                  </a:schemeClr>
                </a:solidFill>
              </a:rPr>
              <a:t>PDLs : Distributed Immutable data structures where all the participants keep a copy of the ledger</a:t>
            </a:r>
          </a:p>
          <a:p>
            <a:r>
              <a:rPr lang="en-US" dirty="0"/>
              <a:t>Properties</a:t>
            </a:r>
          </a:p>
          <a:p>
            <a:pPr lvl="1"/>
            <a:r>
              <a:rPr lang="en-US" dirty="0"/>
              <a:t>Immutable</a:t>
            </a:r>
          </a:p>
          <a:p>
            <a:pPr lvl="2"/>
            <a:r>
              <a:rPr lang="en-US" dirty="0"/>
              <a:t>Once recorded </a:t>
            </a:r>
            <a:r>
              <a:rPr lang="en-US" u="sng" dirty="0">
                <a:solidFill>
                  <a:srgbClr val="004A8D"/>
                </a:solidFill>
              </a:rPr>
              <a:t>cannot be changed</a:t>
            </a:r>
            <a:r>
              <a:rPr lang="en-US" dirty="0">
                <a:solidFill>
                  <a:srgbClr val="004A8D"/>
                </a:solidFill>
              </a:rPr>
              <a:t> </a:t>
            </a:r>
            <a:r>
              <a:rPr lang="en-US" dirty="0"/>
              <a:t>or amended</a:t>
            </a:r>
          </a:p>
          <a:p>
            <a:pPr lvl="1"/>
            <a:r>
              <a:rPr lang="en-US" dirty="0"/>
              <a:t>Auto-executable</a:t>
            </a:r>
          </a:p>
          <a:p>
            <a:pPr lvl="2"/>
            <a:r>
              <a:rPr lang="en-US" u="sng" dirty="0">
                <a:solidFill>
                  <a:srgbClr val="004A8D"/>
                </a:solidFill>
              </a:rPr>
              <a:t>Triggered </a:t>
            </a:r>
            <a:r>
              <a:rPr lang="en-US" dirty="0"/>
              <a:t>by software condition</a:t>
            </a:r>
          </a:p>
          <a:p>
            <a:pPr lvl="1"/>
            <a:r>
              <a:rPr lang="en-US" dirty="0"/>
              <a:t>Transparent</a:t>
            </a:r>
          </a:p>
          <a:p>
            <a:pPr lvl="2"/>
            <a:r>
              <a:rPr lang="en-US" dirty="0"/>
              <a:t>Because they are installed on PDLs – all the participants of the ledger keep the </a:t>
            </a:r>
            <a:r>
              <a:rPr lang="en-US" u="sng" dirty="0">
                <a:solidFill>
                  <a:srgbClr val="004A8D"/>
                </a:solidFill>
              </a:rPr>
              <a:t>same copy</a:t>
            </a:r>
          </a:p>
        </p:txBody>
      </p:sp>
    </p:spTree>
    <p:extLst>
      <p:ext uri="{BB962C8B-B14F-4D97-AF65-F5344CB8AC3E}">
        <p14:creationId xmlns:p14="http://schemas.microsoft.com/office/powerpoint/2010/main" val="417990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CB4CCE-E9B8-E14F-8103-08072CE8ACCA}"/>
              </a:ext>
            </a:extLst>
          </p:cNvPr>
          <p:cNvSpPr>
            <a:spLocks noGrp="1"/>
          </p:cNvSpPr>
          <p:nvPr>
            <p:ph type="title"/>
          </p:nvPr>
        </p:nvSpPr>
        <p:spPr>
          <a:xfrm>
            <a:off x="7887469" y="4793498"/>
            <a:ext cx="4114800" cy="1656348"/>
          </a:xfrm>
        </p:spPr>
        <p:txBody>
          <a:bodyPr/>
          <a:lstStyle/>
          <a:p>
            <a:r>
              <a:rPr lang="en-US" dirty="0"/>
              <a:t>Smart contracts and IoT</a:t>
            </a:r>
          </a:p>
        </p:txBody>
      </p:sp>
    </p:spTree>
    <p:extLst>
      <p:ext uri="{BB962C8B-B14F-4D97-AF65-F5344CB8AC3E}">
        <p14:creationId xmlns:p14="http://schemas.microsoft.com/office/powerpoint/2010/main" val="41917031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6|0.8|22.3"/>
</p:tagLst>
</file>

<file path=ppt/theme/theme1.xml><?xml version="1.0" encoding="utf-8"?>
<a:theme xmlns:a="http://schemas.openxmlformats.org/drawingml/2006/main" name="ETSI Corporate 2018">
  <a:themeElements>
    <a:clrScheme name="ETSI 2018">
      <a:dk1>
        <a:srgbClr val="3E484F"/>
      </a:dk1>
      <a:lt1>
        <a:srgbClr val="A0CBED"/>
      </a:lt1>
      <a:dk2>
        <a:srgbClr val="000000"/>
      </a:dk2>
      <a:lt2>
        <a:srgbClr val="FFFFFF"/>
      </a:lt2>
      <a:accent1>
        <a:srgbClr val="004A8D"/>
      </a:accent1>
      <a:accent2>
        <a:srgbClr val="007DC3"/>
      </a:accent2>
      <a:accent3>
        <a:srgbClr val="69747A"/>
      </a:accent3>
      <a:accent4>
        <a:srgbClr val="E8E196"/>
      </a:accent4>
      <a:accent5>
        <a:srgbClr val="FFC20E"/>
      </a:accent5>
      <a:accent6>
        <a:srgbClr val="8DC640"/>
      </a:accent6>
      <a:hlink>
        <a:srgbClr val="007DC3"/>
      </a:hlink>
      <a:folHlink>
        <a:srgbClr val="8C56A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dirty="0" err="1" smtClean="0">
            <a:solidFill>
              <a:schemeClr val="tx2"/>
            </a:solidFill>
          </a:defRPr>
        </a:defPPr>
      </a:lstStyle>
    </a:txDef>
  </a:objectDefaults>
  <a:extraClrSchemeLst/>
  <a:extLst>
    <a:ext uri="{05A4C25C-085E-4340-85A3-A5531E510DB2}">
      <thm15:themeFamily xmlns:thm15="http://schemas.microsoft.com/office/thememl/2012/main" name="Presentation2" id="{3943DDD5-5376-488D-B598-48D58A708B55}" vid="{97EB6BF5-CCF1-4557-9204-633E591AB08E}"/>
    </a:ext>
  </a:extLst>
</a:theme>
</file>

<file path=ppt/theme/theme2.xml><?xml version="1.0" encoding="utf-8"?>
<a:theme xmlns:a="http://schemas.openxmlformats.org/drawingml/2006/main" name="Office Theme">
  <a:themeElements>
    <a:clrScheme name="ETSI 2018">
      <a:dk1>
        <a:srgbClr val="3E484F"/>
      </a:dk1>
      <a:lt1>
        <a:srgbClr val="A0CBED"/>
      </a:lt1>
      <a:dk2>
        <a:srgbClr val="000000"/>
      </a:dk2>
      <a:lt2>
        <a:srgbClr val="FFFFFF"/>
      </a:lt2>
      <a:accent1>
        <a:srgbClr val="004A8D"/>
      </a:accent1>
      <a:accent2>
        <a:srgbClr val="007DC3"/>
      </a:accent2>
      <a:accent3>
        <a:srgbClr val="69747A"/>
      </a:accent3>
      <a:accent4>
        <a:srgbClr val="E8E196"/>
      </a:accent4>
      <a:accent5>
        <a:srgbClr val="FFC20E"/>
      </a:accent5>
      <a:accent6>
        <a:srgbClr val="8DC640"/>
      </a:accent6>
      <a:hlink>
        <a:srgbClr val="007DC3"/>
      </a:hlink>
      <a:folHlink>
        <a:srgbClr val="8C56A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TSI 2018">
      <a:dk1>
        <a:srgbClr val="3E484F"/>
      </a:dk1>
      <a:lt1>
        <a:srgbClr val="A0CBED"/>
      </a:lt1>
      <a:dk2>
        <a:srgbClr val="000000"/>
      </a:dk2>
      <a:lt2>
        <a:srgbClr val="FFFFFF"/>
      </a:lt2>
      <a:accent1>
        <a:srgbClr val="004A8D"/>
      </a:accent1>
      <a:accent2>
        <a:srgbClr val="007DC3"/>
      </a:accent2>
      <a:accent3>
        <a:srgbClr val="69747A"/>
      </a:accent3>
      <a:accent4>
        <a:srgbClr val="E8E196"/>
      </a:accent4>
      <a:accent5>
        <a:srgbClr val="FFC20E"/>
      </a:accent5>
      <a:accent6>
        <a:srgbClr val="8DC640"/>
      </a:accent6>
      <a:hlink>
        <a:srgbClr val="007DC3"/>
      </a:hlink>
      <a:folHlink>
        <a:srgbClr val="8C56A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1627</Words>
  <Application>Microsoft Macintosh PowerPoint</Application>
  <PresentationFormat>Widescreen</PresentationFormat>
  <Paragraphs>159</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ETSI Corporate 2018</vt:lpstr>
      <vt:lpstr>Permissioned Distributed Ledgers  Smart Contracts and IoT</vt:lpstr>
      <vt:lpstr>Agenda</vt:lpstr>
      <vt:lpstr>ISG - PDL</vt:lpstr>
      <vt:lpstr>The ISG PDL Goals and Scope </vt:lpstr>
      <vt:lpstr>The Work Programme (I)</vt:lpstr>
      <vt:lpstr>The Work Programme (II)  </vt:lpstr>
      <vt:lpstr>Smart contracts</vt:lpstr>
      <vt:lpstr>Smart Contracts: An Introduction</vt:lpstr>
      <vt:lpstr>Smart contracts and IoT</vt:lpstr>
      <vt:lpstr>Key Requirements for the future IoTs</vt:lpstr>
      <vt:lpstr>How smart contracts can facilitate IoTs’ SLAs?</vt:lpstr>
      <vt:lpstr>Can we adopt smart contracts for service contracts?</vt:lpstr>
      <vt:lpstr>ISG – PDL - Smart Contract Standardisation</vt:lpstr>
      <vt:lpstr>Smart contract life-cycle</vt:lpstr>
      <vt:lpstr>Smart Contract Reference Architecture</vt:lpstr>
      <vt:lpstr>Smart Contract Reference Architecture (Contract Chaining)</vt:lpstr>
      <vt:lpstr>Conclusion</vt:lpstr>
      <vt:lpstr>Conclusion</vt:lpstr>
      <vt:lpstr>For Further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Permissioned Distributed Ledgers  Smart Contracts and IoT</dc:title>
  <dc:creator>Faisal, Tooba</dc:creator>
  <cp:lastModifiedBy>Faisal, Tooba</cp:lastModifiedBy>
  <cp:revision>15</cp:revision>
  <dcterms:created xsi:type="dcterms:W3CDTF">2021-01-26T13:05:20Z</dcterms:created>
  <dcterms:modified xsi:type="dcterms:W3CDTF">2021-01-27T08:34:00Z</dcterms:modified>
</cp:coreProperties>
</file>